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21" r:id="rId8"/>
    <p:sldId id="322" r:id="rId9"/>
    <p:sldId id="323" r:id="rId10"/>
    <p:sldId id="32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B0B"/>
    <a:srgbClr val="ED5B0B"/>
    <a:srgbClr val="EC6823"/>
    <a:srgbClr val="009AC0"/>
    <a:srgbClr val="ED6827"/>
    <a:srgbClr val="0199C3"/>
    <a:srgbClr val="059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B85E8-8A25-4EFB-8E14-1A08D89481A3}" v="228" dt="2019-09-23T18:13:4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6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5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69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4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2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0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5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3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0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6F86-179F-4876-A31D-E0957320EFA8}" type="datetimeFigureOut">
              <a:rPr lang="nl-NL" smtClean="0"/>
              <a:t>23-9-2019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8B3D-0108-4301-B8F5-F413F57E2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5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Actie Kademuren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>
              <a:solidFill>
                <a:srgbClr val="ED6827"/>
              </a:solidFill>
            </a:endParaRPr>
          </a:p>
          <a:p>
            <a:r>
              <a:rPr lang="nl-NL" sz="2800" dirty="0">
                <a:solidFill>
                  <a:srgbClr val="EA5B0B"/>
                </a:solidFill>
              </a:rPr>
              <a:t>Actietrekkersbijeenkomst</a:t>
            </a:r>
          </a:p>
          <a:p>
            <a:endParaRPr lang="nl-NL" dirty="0">
              <a:solidFill>
                <a:srgbClr val="EA5B0B"/>
              </a:solidFill>
            </a:endParaRPr>
          </a:p>
          <a:p>
            <a:r>
              <a:rPr lang="nl-NL" dirty="0">
                <a:solidFill>
                  <a:srgbClr val="EA5B0B"/>
                </a:solidFill>
              </a:rPr>
              <a:t>24 september 2019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75" y="559655"/>
            <a:ext cx="4548449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D5B0B"/>
                </a:solidFill>
              </a:rPr>
              <a:t>Actie Kademuren: wat is het eigenlijk?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838200" y="1825625"/>
            <a:ext cx="6393110" cy="4351338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/>
              <a:t>Motie</a:t>
            </a:r>
            <a:r>
              <a:rPr lang="nl-NL" dirty="0"/>
              <a:t> </a:t>
            </a:r>
            <a:r>
              <a:rPr lang="nl-NL" b="1" dirty="0"/>
              <a:t>De Boer </a:t>
            </a:r>
            <a:r>
              <a:rPr lang="nl-NL" dirty="0" err="1"/>
              <a:t>cs</a:t>
            </a:r>
            <a:r>
              <a:rPr lang="nl-NL" dirty="0"/>
              <a:t>. (dec. ‘16)</a:t>
            </a:r>
            <a:r>
              <a:rPr lang="nl-NL" b="1" dirty="0"/>
              <a:t> </a:t>
            </a:r>
            <a:r>
              <a:rPr lang="nl-NL" dirty="0"/>
              <a:t>: </a:t>
            </a:r>
            <a:r>
              <a:rPr lang="nl-NL" i="1" dirty="0"/>
              <a:t>inventariseren waar kansen liggen om door middel van de aanleg van kade­muren vervoer van goederen van weg naar binnenvaart te verschuiven.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Doel</a:t>
            </a:r>
            <a:r>
              <a:rPr lang="nl-NL" dirty="0"/>
              <a:t> : bij te dragen aan corridor-doelstellingen o.a. </a:t>
            </a:r>
            <a:r>
              <a:rPr lang="nl-NL" dirty="0" err="1"/>
              <a:t>modal</a:t>
            </a:r>
            <a:r>
              <a:rPr lang="nl-NL" dirty="0"/>
              <a:t> shift en verminderen CO2-uitstoot. </a:t>
            </a:r>
          </a:p>
          <a:p>
            <a:endParaRPr lang="nl-NL" dirty="0"/>
          </a:p>
          <a:p>
            <a:r>
              <a:rPr lang="nl-NL" dirty="0"/>
              <a:t>Het beoogde </a:t>
            </a:r>
            <a:r>
              <a:rPr lang="nl-NL" b="1" dirty="0"/>
              <a:t>resultaat </a:t>
            </a:r>
            <a:r>
              <a:rPr lang="nl-NL" dirty="0"/>
              <a:t>inzicht in:</a:t>
            </a:r>
          </a:p>
          <a:p>
            <a:pPr lvl="1"/>
            <a:r>
              <a:rPr lang="nl-NL" dirty="0"/>
              <a:t>mogelijke locaties; </a:t>
            </a:r>
          </a:p>
          <a:p>
            <a:pPr lvl="1"/>
            <a:r>
              <a:rPr lang="nl-NL" dirty="0"/>
              <a:t>bijdrage </a:t>
            </a:r>
            <a:r>
              <a:rPr lang="nl-NL" dirty="0" err="1"/>
              <a:t>modal</a:t>
            </a:r>
            <a:r>
              <a:rPr lang="nl-NL" dirty="0"/>
              <a:t> shift;</a:t>
            </a:r>
          </a:p>
          <a:p>
            <a:pPr lvl="1"/>
            <a:r>
              <a:rPr lang="nl-NL" dirty="0"/>
              <a:t>potentiële bijdragen (€)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EEAB2F-A9CA-4520-B43B-2B78F35E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28" y="1926710"/>
            <a:ext cx="3667034" cy="14047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96C92A-897B-45D0-9E49-FC6E5F5CD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128" y="3662072"/>
            <a:ext cx="3647833" cy="26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A5B0B"/>
                </a:solidFill>
              </a:rPr>
              <a:t>Waar stonden we voor de zomer?</a:t>
            </a: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AE21F47-4D5D-49E2-B680-DBADD734A3EA}"/>
              </a:ext>
            </a:extLst>
          </p:cNvPr>
          <p:cNvSpPr/>
          <p:nvPr/>
        </p:nvSpPr>
        <p:spPr>
          <a:xfrm>
            <a:off x="5403335" y="1774604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Programmaraad</a:t>
            </a:r>
            <a:r>
              <a:rPr lang="nl-NL" sz="1600" dirty="0">
                <a:solidFill>
                  <a:schemeClr val="tx1"/>
                </a:solidFill>
              </a:rPr>
              <a:t> 18 juni 2019: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BFACAB5-0F34-4D9E-AB38-95390268514C}"/>
              </a:ext>
            </a:extLst>
          </p:cNvPr>
          <p:cNvSpPr/>
          <p:nvPr/>
        </p:nvSpPr>
        <p:spPr>
          <a:xfrm>
            <a:off x="7745265" y="1774604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Herstart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28 juni 2019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2F5CDEC-897C-42DC-930E-56249E48B3EC}"/>
              </a:ext>
            </a:extLst>
          </p:cNvPr>
          <p:cNvSpPr/>
          <p:nvPr/>
        </p:nvSpPr>
        <p:spPr>
          <a:xfrm>
            <a:off x="7627819" y="2983466"/>
            <a:ext cx="235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i="1" dirty="0"/>
              <a:t>“….. op korte termijn komen tot een gedeelde aanpak en procedure, uniforme beslisinformatie en duidelijkheid over beoordelingscriteria en de wijze van besluitvorming richting het BO-MIRT van het najaar 2019 en latere jaren.”</a:t>
            </a:r>
            <a:r>
              <a:rPr lang="nl-NL" sz="1600" dirty="0"/>
              <a:t>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FC08C4D-F228-4F2C-82CF-A52CCFF7030C}"/>
              </a:ext>
            </a:extLst>
          </p:cNvPr>
          <p:cNvSpPr/>
          <p:nvPr/>
        </p:nvSpPr>
        <p:spPr>
          <a:xfrm>
            <a:off x="5247809" y="3016251"/>
            <a:ext cx="2064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i="1" dirty="0"/>
              <a:t>“Te weinig voortgang .. in gebreke ..”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3A11E83-2D33-436A-8DCB-0B771981C548}"/>
              </a:ext>
            </a:extLst>
          </p:cNvPr>
          <p:cNvSpPr/>
          <p:nvPr/>
        </p:nvSpPr>
        <p:spPr>
          <a:xfrm>
            <a:off x="964564" y="1762298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Start inventarisatie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E03996-8931-4FE2-99C7-3E803554B921}"/>
              </a:ext>
            </a:extLst>
          </p:cNvPr>
          <p:cNvSpPr/>
          <p:nvPr/>
        </p:nvSpPr>
        <p:spPr>
          <a:xfrm>
            <a:off x="686536" y="3036237"/>
            <a:ext cx="235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8A44CA7-AF17-446E-9C39-DE5F0C847F6E}"/>
              </a:ext>
            </a:extLst>
          </p:cNvPr>
          <p:cNvSpPr/>
          <p:nvPr/>
        </p:nvSpPr>
        <p:spPr>
          <a:xfrm>
            <a:off x="809036" y="2927056"/>
            <a:ext cx="20643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Beperkte concretisering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Niet rijp voor besluitvorming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Informeel en ad hoc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Verschillende perspectieven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8996380-5B32-4060-944B-F9A7E8E68AFB}"/>
              </a:ext>
            </a:extLst>
          </p:cNvPr>
          <p:cNvSpPr/>
          <p:nvPr/>
        </p:nvSpPr>
        <p:spPr>
          <a:xfrm>
            <a:off x="3171153" y="1762297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Herbezinning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mei/juni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04634E2-8250-4767-B1DF-4C34F089967D}"/>
              </a:ext>
            </a:extLst>
          </p:cNvPr>
          <p:cNvSpPr/>
          <p:nvPr/>
        </p:nvSpPr>
        <p:spPr>
          <a:xfrm>
            <a:off x="3041634" y="2927056"/>
            <a:ext cx="2064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Projectmatig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Rollen scheiden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Extra capaciteit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Eerst inhoud, dan geld</a:t>
            </a:r>
          </a:p>
        </p:txBody>
      </p:sp>
    </p:spTree>
    <p:extLst>
      <p:ext uri="{BB962C8B-B14F-4D97-AF65-F5344CB8AC3E}">
        <p14:creationId xmlns:p14="http://schemas.microsoft.com/office/powerpoint/2010/main" val="29676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  <p:bldP spid="20" grpId="0" animBg="1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A5B0B"/>
                </a:solidFill>
              </a:rPr>
              <a:t>Waar staan we nu? </a:t>
            </a: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A0D6A85-F53B-4379-BBD2-50F47DB98827}"/>
              </a:ext>
            </a:extLst>
          </p:cNvPr>
          <p:cNvSpPr/>
          <p:nvPr/>
        </p:nvSpPr>
        <p:spPr>
          <a:xfrm>
            <a:off x="944243" y="1497268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>
                <a:solidFill>
                  <a:schemeClr val="tx1"/>
                </a:solidFill>
              </a:rPr>
              <a:t>1</a:t>
            </a:r>
            <a:r>
              <a:rPr lang="nl-NL" sz="1600" b="1" baseline="30000">
                <a:solidFill>
                  <a:schemeClr val="tx1"/>
                </a:solidFill>
              </a:rPr>
              <a:t>e</a:t>
            </a:r>
            <a:r>
              <a:rPr lang="nl-NL" sz="1600" b="1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>
                <a:solidFill>
                  <a:schemeClr val="tx1"/>
                </a:solidFill>
              </a:rPr>
              <a:t>3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E03996-8931-4FE2-99C7-3E803554B921}"/>
              </a:ext>
            </a:extLst>
          </p:cNvPr>
          <p:cNvSpPr/>
          <p:nvPr/>
        </p:nvSpPr>
        <p:spPr>
          <a:xfrm>
            <a:off x="686536" y="3036237"/>
            <a:ext cx="235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4D27C19-597E-46DB-9197-1A1610DCAD58}"/>
              </a:ext>
            </a:extLst>
          </p:cNvPr>
          <p:cNvSpPr/>
          <p:nvPr/>
        </p:nvSpPr>
        <p:spPr>
          <a:xfrm>
            <a:off x="3026167" y="1477956"/>
            <a:ext cx="2015387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Formats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EA7F7C30-595E-4CAC-9D0E-BE7F0625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9" t="19318" r="26895" b="26877"/>
          <a:stretch/>
        </p:blipFill>
        <p:spPr>
          <a:xfrm>
            <a:off x="7801099" y="3943998"/>
            <a:ext cx="3552701" cy="229673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7A96A39-DAE1-4625-9FD1-223D0CEB6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26" t="8702" r="12500" b="21090"/>
          <a:stretch/>
        </p:blipFill>
        <p:spPr>
          <a:xfrm>
            <a:off x="7801099" y="1774254"/>
            <a:ext cx="3552701" cy="18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A5B0B"/>
                </a:solidFill>
              </a:rPr>
              <a:t>Waar staan we nu? </a:t>
            </a: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A0D6A85-F53B-4379-BBD2-50F47DB98827}"/>
              </a:ext>
            </a:extLst>
          </p:cNvPr>
          <p:cNvSpPr/>
          <p:nvPr/>
        </p:nvSpPr>
        <p:spPr>
          <a:xfrm>
            <a:off x="944243" y="1497268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>
                <a:solidFill>
                  <a:schemeClr val="tx1"/>
                </a:solidFill>
              </a:rPr>
              <a:t>1</a:t>
            </a:r>
            <a:r>
              <a:rPr lang="nl-NL" sz="1600" b="1" baseline="30000">
                <a:solidFill>
                  <a:schemeClr val="tx1"/>
                </a:solidFill>
              </a:rPr>
              <a:t>e</a:t>
            </a:r>
            <a:r>
              <a:rPr lang="nl-NL" sz="1600" b="1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>
                <a:solidFill>
                  <a:schemeClr val="tx1"/>
                </a:solidFill>
              </a:rPr>
              <a:t>3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A35C571-055E-46BF-A6B9-6FC3C8FB5985}"/>
              </a:ext>
            </a:extLst>
          </p:cNvPr>
          <p:cNvSpPr/>
          <p:nvPr/>
        </p:nvSpPr>
        <p:spPr>
          <a:xfrm>
            <a:off x="944242" y="2673707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2</a:t>
            </a:r>
            <a:r>
              <a:rPr lang="nl-NL" sz="1600" b="1" baseline="30000" dirty="0">
                <a:solidFill>
                  <a:schemeClr val="tx1"/>
                </a:solidFill>
              </a:rPr>
              <a:t>e</a:t>
            </a:r>
            <a:r>
              <a:rPr lang="nl-NL" sz="1600" b="1" dirty="0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30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E03996-8931-4FE2-99C7-3E803554B921}"/>
              </a:ext>
            </a:extLst>
          </p:cNvPr>
          <p:cNvSpPr/>
          <p:nvPr/>
        </p:nvSpPr>
        <p:spPr>
          <a:xfrm>
            <a:off x="686536" y="3036237"/>
            <a:ext cx="235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4D27C19-597E-46DB-9197-1A1610DCAD58}"/>
              </a:ext>
            </a:extLst>
          </p:cNvPr>
          <p:cNvSpPr/>
          <p:nvPr/>
        </p:nvSpPr>
        <p:spPr>
          <a:xfrm>
            <a:off x="3026167" y="1477956"/>
            <a:ext cx="2015387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Formats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EBBCDFF-CF62-4698-B90C-019220F54AE2}"/>
              </a:ext>
            </a:extLst>
          </p:cNvPr>
          <p:cNvSpPr/>
          <p:nvPr/>
        </p:nvSpPr>
        <p:spPr>
          <a:xfrm>
            <a:off x="3051105" y="2673706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Beoordelingskader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 (30+)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Shortlist (6-8)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5AB31EC1-D5B8-465A-B0BE-C8022F0DA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29" r="42118" b="9029"/>
          <a:stretch/>
        </p:blipFill>
        <p:spPr>
          <a:xfrm>
            <a:off x="7538705" y="1124834"/>
            <a:ext cx="3254986" cy="23041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74A232-5B72-4D13-9D49-BA23C5CB8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246" y="3926521"/>
            <a:ext cx="3647735" cy="22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A5B0B"/>
                </a:solidFill>
              </a:rPr>
              <a:t>Waar staan we nu? </a:t>
            </a: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A0D6A85-F53B-4379-BBD2-50F47DB98827}"/>
              </a:ext>
            </a:extLst>
          </p:cNvPr>
          <p:cNvSpPr/>
          <p:nvPr/>
        </p:nvSpPr>
        <p:spPr>
          <a:xfrm>
            <a:off x="944243" y="1497268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>
                <a:solidFill>
                  <a:schemeClr val="tx1"/>
                </a:solidFill>
              </a:rPr>
              <a:t>1</a:t>
            </a:r>
            <a:r>
              <a:rPr lang="nl-NL" sz="1600" b="1" baseline="30000">
                <a:solidFill>
                  <a:schemeClr val="tx1"/>
                </a:solidFill>
              </a:rPr>
              <a:t>e</a:t>
            </a:r>
            <a:r>
              <a:rPr lang="nl-NL" sz="1600" b="1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>
                <a:solidFill>
                  <a:schemeClr val="tx1"/>
                </a:solidFill>
              </a:rPr>
              <a:t>3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A35C571-055E-46BF-A6B9-6FC3C8FB5985}"/>
              </a:ext>
            </a:extLst>
          </p:cNvPr>
          <p:cNvSpPr/>
          <p:nvPr/>
        </p:nvSpPr>
        <p:spPr>
          <a:xfrm>
            <a:off x="944242" y="2673707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2</a:t>
            </a:r>
            <a:r>
              <a:rPr lang="nl-NL" sz="1600" b="1" baseline="30000" dirty="0">
                <a:solidFill>
                  <a:schemeClr val="tx1"/>
                </a:solidFill>
              </a:rPr>
              <a:t>e</a:t>
            </a:r>
            <a:r>
              <a:rPr lang="nl-NL" sz="1600" b="1" dirty="0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30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B2EB30B-1602-4F90-8481-6F2A33583FB9}"/>
              </a:ext>
            </a:extLst>
          </p:cNvPr>
          <p:cNvSpPr/>
          <p:nvPr/>
        </p:nvSpPr>
        <p:spPr>
          <a:xfrm>
            <a:off x="944241" y="3857302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3</a:t>
            </a:r>
            <a:r>
              <a:rPr lang="nl-NL" sz="1600" b="1" baseline="30000" dirty="0">
                <a:solidFill>
                  <a:schemeClr val="tx1"/>
                </a:solidFill>
              </a:rPr>
              <a:t>e</a:t>
            </a:r>
            <a:r>
              <a:rPr lang="nl-NL" sz="1600" b="1" dirty="0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10 september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E03996-8931-4FE2-99C7-3E803554B921}"/>
              </a:ext>
            </a:extLst>
          </p:cNvPr>
          <p:cNvSpPr/>
          <p:nvPr/>
        </p:nvSpPr>
        <p:spPr>
          <a:xfrm>
            <a:off x="686536" y="3036237"/>
            <a:ext cx="235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4D27C19-597E-46DB-9197-1A1610DCAD58}"/>
              </a:ext>
            </a:extLst>
          </p:cNvPr>
          <p:cNvSpPr/>
          <p:nvPr/>
        </p:nvSpPr>
        <p:spPr>
          <a:xfrm>
            <a:off x="3026167" y="1477956"/>
            <a:ext cx="2015387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Formats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EBBCDFF-CF62-4698-B90C-019220F54AE2}"/>
              </a:ext>
            </a:extLst>
          </p:cNvPr>
          <p:cNvSpPr/>
          <p:nvPr/>
        </p:nvSpPr>
        <p:spPr>
          <a:xfrm>
            <a:off x="3051105" y="2673706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Beoordelingskader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 (30+)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Shortlist (6-8)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12611C1-E841-47C3-AE94-C18866DABB9B}"/>
              </a:ext>
            </a:extLst>
          </p:cNvPr>
          <p:cNvSpPr/>
          <p:nvPr/>
        </p:nvSpPr>
        <p:spPr>
          <a:xfrm>
            <a:off x="3076042" y="3869456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>
                <a:solidFill>
                  <a:schemeClr val="tx1"/>
                </a:solidFill>
              </a:rPr>
              <a:t>PvA</a:t>
            </a:r>
            <a:r>
              <a:rPr lang="nl-NL" sz="1400" dirty="0">
                <a:solidFill>
                  <a:schemeClr val="tx1"/>
                </a:solidFill>
              </a:rPr>
              <a:t> akkoord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9 concept voorstellen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1</a:t>
            </a:r>
            <a:r>
              <a:rPr lang="nl-NL" sz="1400" baseline="30000" dirty="0">
                <a:solidFill>
                  <a:schemeClr val="tx1"/>
                </a:solidFill>
              </a:rPr>
              <a:t>e</a:t>
            </a:r>
            <a:r>
              <a:rPr lang="nl-NL" sz="1400" dirty="0">
                <a:solidFill>
                  <a:schemeClr val="tx1"/>
                </a:solidFill>
              </a:rPr>
              <a:t> beoordeling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74A232-5B72-4D13-9D49-BA23C5CB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77" y="1249459"/>
            <a:ext cx="3647735" cy="22280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212A1D-99B0-45BE-A7B3-F80656027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07" y="3688191"/>
            <a:ext cx="2866028" cy="255666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6C8E3D3-F6A4-4B8E-B586-74A53A150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495" y="3688191"/>
            <a:ext cx="1889744" cy="25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EA5B0B"/>
                </a:solidFill>
              </a:rPr>
              <a:t>Waar gaan we naar toe?</a:t>
            </a:r>
          </a:p>
        </p:txBody>
      </p:sp>
      <p:sp>
        <p:nvSpPr>
          <p:cNvPr id="6" name="Kader 5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5321"/>
            </a:avLst>
          </a:prstGeom>
          <a:solidFill>
            <a:srgbClr val="0199C3"/>
          </a:solidFill>
          <a:ln>
            <a:solidFill>
              <a:srgbClr val="05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7" y="404004"/>
            <a:ext cx="1388011" cy="1249210"/>
          </a:xfrm>
          <a:prstGeom prst="rect">
            <a:avLst/>
          </a:prstGeom>
          <a:solidFill>
            <a:srgbClr val="EC6823">
              <a:alpha val="61000"/>
            </a:srgbClr>
          </a:solidFill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A0D6A85-F53B-4379-BBD2-50F47DB98827}"/>
              </a:ext>
            </a:extLst>
          </p:cNvPr>
          <p:cNvSpPr/>
          <p:nvPr/>
        </p:nvSpPr>
        <p:spPr>
          <a:xfrm>
            <a:off x="944243" y="1497268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>
                <a:solidFill>
                  <a:schemeClr val="tx1"/>
                </a:solidFill>
              </a:rPr>
              <a:t>1</a:t>
            </a:r>
            <a:r>
              <a:rPr lang="nl-NL" sz="1600" b="1" baseline="30000">
                <a:solidFill>
                  <a:schemeClr val="tx1"/>
                </a:solidFill>
              </a:rPr>
              <a:t>e</a:t>
            </a:r>
            <a:r>
              <a:rPr lang="nl-NL" sz="1600" b="1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>
                <a:solidFill>
                  <a:schemeClr val="tx1"/>
                </a:solidFill>
              </a:rPr>
              <a:t>3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A35C571-055E-46BF-A6B9-6FC3C8FB5985}"/>
              </a:ext>
            </a:extLst>
          </p:cNvPr>
          <p:cNvSpPr/>
          <p:nvPr/>
        </p:nvSpPr>
        <p:spPr>
          <a:xfrm>
            <a:off x="944242" y="2673707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2</a:t>
            </a:r>
            <a:r>
              <a:rPr lang="nl-NL" sz="1600" b="1" baseline="30000" dirty="0">
                <a:solidFill>
                  <a:schemeClr val="tx1"/>
                </a:solidFill>
              </a:rPr>
              <a:t>e</a:t>
            </a:r>
            <a:r>
              <a:rPr lang="nl-NL" sz="1600" b="1" dirty="0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30 juli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B2EB30B-1602-4F90-8481-6F2A33583FB9}"/>
              </a:ext>
            </a:extLst>
          </p:cNvPr>
          <p:cNvSpPr/>
          <p:nvPr/>
        </p:nvSpPr>
        <p:spPr>
          <a:xfrm>
            <a:off x="944241" y="3857302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3</a:t>
            </a:r>
            <a:r>
              <a:rPr lang="nl-NL" sz="1600" b="1" baseline="30000" dirty="0">
                <a:solidFill>
                  <a:schemeClr val="tx1"/>
                </a:solidFill>
              </a:rPr>
              <a:t>e</a:t>
            </a:r>
            <a:r>
              <a:rPr lang="nl-NL" sz="1600" b="1" dirty="0">
                <a:solidFill>
                  <a:schemeClr val="tx1"/>
                </a:solidFill>
              </a:rPr>
              <a:t>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10 september 2019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8E03996-8931-4FE2-99C7-3E803554B921}"/>
              </a:ext>
            </a:extLst>
          </p:cNvPr>
          <p:cNvSpPr/>
          <p:nvPr/>
        </p:nvSpPr>
        <p:spPr>
          <a:xfrm>
            <a:off x="686536" y="3036237"/>
            <a:ext cx="235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/>
          </a:p>
          <a:p>
            <a:endParaRPr lang="nl-NL" sz="16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DFC1EB4-E50E-4193-B7A6-4C99B0C8DB2A}"/>
              </a:ext>
            </a:extLst>
          </p:cNvPr>
          <p:cNvSpPr/>
          <p:nvPr/>
        </p:nvSpPr>
        <p:spPr>
          <a:xfrm>
            <a:off x="944240" y="5107842"/>
            <a:ext cx="1753299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4e  bijeenkomst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11 oktober 2019</a:t>
            </a: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4D27C19-597E-46DB-9197-1A1610DCAD58}"/>
              </a:ext>
            </a:extLst>
          </p:cNvPr>
          <p:cNvSpPr/>
          <p:nvPr/>
        </p:nvSpPr>
        <p:spPr>
          <a:xfrm>
            <a:off x="3026167" y="1477956"/>
            <a:ext cx="2015387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Formats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EBBCDFF-CF62-4698-B90C-019220F54AE2}"/>
              </a:ext>
            </a:extLst>
          </p:cNvPr>
          <p:cNvSpPr/>
          <p:nvPr/>
        </p:nvSpPr>
        <p:spPr>
          <a:xfrm>
            <a:off x="3051105" y="2673706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Hoofdlijnen </a:t>
            </a:r>
            <a:r>
              <a:rPr lang="nl-NL" sz="1400" dirty="0" err="1">
                <a:solidFill>
                  <a:schemeClr val="tx1"/>
                </a:solidFill>
              </a:rPr>
              <a:t>PvA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Beoordelingskader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Grosslijst (30+)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Shortlist (6-8)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12611C1-E841-47C3-AE94-C18866DABB9B}"/>
              </a:ext>
            </a:extLst>
          </p:cNvPr>
          <p:cNvSpPr/>
          <p:nvPr/>
        </p:nvSpPr>
        <p:spPr>
          <a:xfrm>
            <a:off x="3076042" y="3869456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>
                <a:solidFill>
                  <a:schemeClr val="tx1"/>
                </a:solidFill>
              </a:rPr>
              <a:t>PvA</a:t>
            </a:r>
            <a:r>
              <a:rPr lang="nl-NL" sz="1400" dirty="0">
                <a:solidFill>
                  <a:schemeClr val="tx1"/>
                </a:solidFill>
              </a:rPr>
              <a:t> akkoord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9 concept voorstellen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</a:rPr>
              <a:t>1</a:t>
            </a:r>
            <a:r>
              <a:rPr lang="nl-NL" sz="1400" baseline="30000" dirty="0">
                <a:solidFill>
                  <a:schemeClr val="tx1"/>
                </a:solidFill>
              </a:rPr>
              <a:t>e</a:t>
            </a:r>
            <a:r>
              <a:rPr lang="nl-NL" sz="1400" dirty="0">
                <a:solidFill>
                  <a:schemeClr val="tx1"/>
                </a:solidFill>
              </a:rPr>
              <a:t> beoordeling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02E53F80-4CC8-4CDA-8947-19C3F0A903B1}"/>
              </a:ext>
            </a:extLst>
          </p:cNvPr>
          <p:cNvSpPr/>
          <p:nvPr/>
        </p:nvSpPr>
        <p:spPr>
          <a:xfrm>
            <a:off x="3076042" y="5093127"/>
            <a:ext cx="1965512" cy="1014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tx1"/>
                </a:solidFill>
              </a:rPr>
              <a:t>Uitgewerkte voorstellen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tx1"/>
                </a:solidFill>
              </a:rPr>
              <a:t>Beoordeling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tx1"/>
                </a:solidFill>
              </a:rPr>
              <a:t>€, advies BO-MIR</a:t>
            </a: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D6A2239-CCAD-44A3-83E2-D02E2A8E5701}"/>
              </a:ext>
            </a:extLst>
          </p:cNvPr>
          <p:cNvSpPr/>
          <p:nvPr/>
        </p:nvSpPr>
        <p:spPr>
          <a:xfrm>
            <a:off x="5684425" y="165922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De ingediende concept initiatieven zijn a.d.h.v. beoordelingskader </a:t>
            </a:r>
            <a:r>
              <a:rPr lang="nl-NL" b="1" dirty="0"/>
              <a:t>eerst globaal </a:t>
            </a:r>
            <a:r>
              <a:rPr lang="nl-NL" dirty="0"/>
              <a:t>beoordeeld.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De </a:t>
            </a:r>
            <a:r>
              <a:rPr lang="nl-NL" b="1" dirty="0"/>
              <a:t>feedback</a:t>
            </a:r>
            <a:r>
              <a:rPr lang="nl-NL" dirty="0"/>
              <a:t> wordt via de provincies aan de initiatiefnemers meegegeven zodat zij hun voorstellen nog kunnen verbeteren of aanvullen.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Medio oktober wordt een beoordeling definitieve voorstellen.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De projectgroep heeft de </a:t>
            </a:r>
            <a:r>
              <a:rPr lang="nl-NL" b="1" dirty="0"/>
              <a:t>ambitie </a:t>
            </a:r>
            <a:r>
              <a:rPr lang="nl-NL" dirty="0"/>
              <a:t>om in het BO-MIRT tot een bestuurlijke afspraak te komen over het vervolg van de kademuur-initiatieven en de bekostiging daarvan.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Hamvraag: </a:t>
            </a:r>
            <a:r>
              <a:rPr lang="nl-NL" dirty="0"/>
              <a:t>hoe ver gaan we de komende weken komen …</a:t>
            </a:r>
          </a:p>
        </p:txBody>
      </p:sp>
    </p:spTree>
    <p:extLst>
      <p:ext uri="{BB962C8B-B14F-4D97-AF65-F5344CB8AC3E}">
        <p14:creationId xmlns:p14="http://schemas.microsoft.com/office/powerpoint/2010/main" val="15688972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370433777034BA7B3078FF7BD517B" ma:contentTypeVersion="" ma:contentTypeDescription="Een nieuw document maken." ma:contentTypeScope="" ma:versionID="192f9d83a0d61b0510c809b4ff9eb1d8">
  <xsd:schema xmlns:xsd="http://www.w3.org/2001/XMLSchema" xmlns:xs="http://www.w3.org/2001/XMLSchema" xmlns:p="http://schemas.microsoft.com/office/2006/metadata/properties" xmlns:ns2="a07c39b2-37d1-4425-b6f8-881628efb320" targetNamespace="http://schemas.microsoft.com/office/2006/metadata/properties" ma:root="true" ma:fieldsID="5372a23b16ff11ff20b332a186937acc" ns2:_="">
    <xsd:import namespace="a07c39b2-37d1-4425-b6f8-881628efb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c39b2-37d1-4425-b6f8-881628efb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DF9998-959A-4926-9EFC-38C4FC80CE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4D22E-10F7-4893-93E9-855E47511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c39b2-37d1-4425-b6f8-881628efb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F90DC-DCE9-497F-91C0-E9991B5F925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07c39b2-37d1-4425-b6f8-881628efb320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400</Words>
  <Application>Microsoft Office PowerPoint</Application>
  <PresentationFormat>Breedbeeld</PresentationFormat>
  <Paragraphs>126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Actie Kademuren</vt:lpstr>
      <vt:lpstr>Actie Kademuren: wat is het eigenlijk?</vt:lpstr>
      <vt:lpstr>Waar stonden we voor de zomer?</vt:lpstr>
      <vt:lpstr>Waar staan we nu? </vt:lpstr>
      <vt:lpstr>Waar staan we nu? </vt:lpstr>
      <vt:lpstr>Waar staan we nu? </vt:lpstr>
      <vt:lpstr>Waar gaan we naar toe?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Voll, M.A.S. (Margaret) - BSK</dc:creator>
  <cp:lastModifiedBy>Peter Kee</cp:lastModifiedBy>
  <cp:revision>11</cp:revision>
  <dcterms:created xsi:type="dcterms:W3CDTF">2019-07-02T10:23:53Z</dcterms:created>
  <dcterms:modified xsi:type="dcterms:W3CDTF">2019-09-23T18:14:05Z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0x0101002A1370433777034BA7B3078FF7BD517B</vt:lpwstr>
  </property>
</Properties>
</file>