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3"/>
  </p:notesMasterIdLst>
  <p:sldIdLst>
    <p:sldId id="256" r:id="rId6"/>
    <p:sldId id="572" r:id="rId7"/>
    <p:sldId id="617" r:id="rId8"/>
    <p:sldId id="623" r:id="rId9"/>
    <p:sldId id="640" r:id="rId10"/>
    <p:sldId id="650" r:id="rId11"/>
    <p:sldId id="621" r:id="rId12"/>
    <p:sldId id="649" r:id="rId13"/>
    <p:sldId id="626" r:id="rId14"/>
    <p:sldId id="646" r:id="rId15"/>
    <p:sldId id="641" r:id="rId16"/>
    <p:sldId id="638" r:id="rId17"/>
    <p:sldId id="639" r:id="rId18"/>
    <p:sldId id="642" r:id="rId19"/>
    <p:sldId id="643" r:id="rId20"/>
    <p:sldId id="644" r:id="rId21"/>
    <p:sldId id="645" r:id="rId22"/>
    <p:sldId id="636" r:id="rId23"/>
    <p:sldId id="535" r:id="rId24"/>
    <p:sldId id="647" r:id="rId25"/>
    <p:sldId id="635" r:id="rId26"/>
    <p:sldId id="637" r:id="rId27"/>
    <p:sldId id="618" r:id="rId28"/>
    <p:sldId id="625" r:id="rId29"/>
    <p:sldId id="600" r:id="rId30"/>
    <p:sldId id="622" r:id="rId31"/>
    <p:sldId id="648" r:id="rId3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25AB5-F5AB-4B13-95A3-CD2F5188EB7E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5B1E5-8492-4CC2-AEBD-9CF7160B9FD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155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3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89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30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531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92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248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77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91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700" dirty="0"/>
              <a:t> 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E92F5-E9F7-4844-BB58-F358A6363956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0083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82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8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28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37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339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828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216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19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897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2CEFA4-8542-9A46-8706-74D8FFC34F9E}" type="slidenum">
              <a:rPr kumimoji="0" lang="nl-NL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86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0B3EB9-F88A-4D1E-A3BF-63D6879A7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BEA0C59-4A64-480F-816A-3E6E5AA88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4A0CBD-5DD6-49B8-8FAE-4A49FB1CE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6933-2112-4E55-9665-AD7C1579D76B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8697CB-B55D-40C5-B2AB-763120166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16CCDA-BFC1-439A-BAF5-F37576ED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333-3618-46F4-BF5A-151932E6E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2973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94152-DEE6-42D8-ADC9-F29641F19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919F95F-E0EA-4B43-B8D5-01BDD3056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A52760-41A6-4390-B4F5-CBBB0F861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6933-2112-4E55-9665-AD7C1579D76B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BAFE3AE-B145-49BF-80CC-77B5B4D83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9DA9BD-28EA-4CBA-88B9-B8C1C00F7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333-3618-46F4-BF5A-151932E6E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57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8251FDD-4E4D-4F67-8270-659392F56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81AED0E-E7EC-4070-AB56-0FCC1BFBD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6372C5-043E-4A6E-AE14-C31C4BDBE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6933-2112-4E55-9665-AD7C1579D76B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74458B-DAC1-4FE6-ADA4-3D14D1F9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6366F3-78A4-4BD6-B9BE-B0AF04D9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333-3618-46F4-BF5A-151932E6E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8789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763C-716E-404E-B641-03905F91B4CF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A09-BFDB-4B46-B476-45416EB15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029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763C-716E-404E-B641-03905F91B4CF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A09-BFDB-4B46-B476-45416EB15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749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763C-716E-404E-B641-03905F91B4CF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A09-BFDB-4B46-B476-45416EB15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975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763C-716E-404E-B641-03905F91B4CF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A09-BFDB-4B46-B476-45416EB15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7023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763C-716E-404E-B641-03905F91B4CF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A09-BFDB-4B46-B476-45416EB15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492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763C-716E-404E-B641-03905F91B4CF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A09-BFDB-4B46-B476-45416EB15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086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763C-716E-404E-B641-03905F91B4CF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A09-BFDB-4B46-B476-45416EB15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436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763C-716E-404E-B641-03905F91B4CF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A09-BFDB-4B46-B476-45416EB15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415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7AA9BF-CDC8-4F2B-9410-D4032632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09FCA0-B13F-4B56-AE60-9A78B5306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054502-A0D5-46F2-AB91-CFDFA1CE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6933-2112-4E55-9665-AD7C1579D76B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489E90-7760-4B29-8F7E-209035CF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4EDF74-3B86-4AD6-98A4-40BD8603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333-3618-46F4-BF5A-151932E6E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733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763C-716E-404E-B641-03905F91B4CF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A09-BFDB-4B46-B476-45416EB15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436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763C-716E-404E-B641-03905F91B4CF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A09-BFDB-4B46-B476-45416EB15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41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763C-716E-404E-B641-03905F91B4CF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3A09-BFDB-4B46-B476-45416EB15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574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8"/>
            <a:ext cx="10515600" cy="57130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250" cap="all" baseline="0">
                <a:solidFill>
                  <a:srgbClr val="3ABBDE"/>
                </a:solidFill>
                <a:latin typeface="DIN Condensed" charset="0"/>
                <a:ea typeface="DIN Condensed" charset="0"/>
                <a:cs typeface="DIN Condensed" charset="0"/>
              </a:defRPr>
            </a:lvl1pPr>
          </a:lstStyle>
          <a:p>
            <a:r>
              <a:rPr lang="nl-NL" dirty="0"/>
              <a:t>PLAATS HIER DE TITEL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62600" y="872935"/>
            <a:ext cx="1066800" cy="63500"/>
          </a:xfrm>
          <a:prstGeom prst="rect">
            <a:avLst/>
          </a:prstGeom>
        </p:spPr>
      </p:pic>
      <p:sp>
        <p:nvSpPr>
          <p:cNvPr id="7" name="Tijdelijke aanduiding voor afbeelding 4"/>
          <p:cNvSpPr>
            <a:spLocks noGrp="1"/>
          </p:cNvSpPr>
          <p:nvPr>
            <p:ph type="pic" sz="quarter" idx="12"/>
          </p:nvPr>
        </p:nvSpPr>
        <p:spPr>
          <a:xfrm>
            <a:off x="0" y="1307805"/>
            <a:ext cx="12192000" cy="4710408"/>
          </a:xfrm>
          <a:prstGeom prst="rect">
            <a:avLst/>
          </a:prstGeom>
          <a:noFill/>
        </p:spPr>
        <p:txBody>
          <a:bodyPr/>
          <a:lstStyle>
            <a:lvl1pPr>
              <a:defRPr sz="9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129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C2278A-D642-4499-9940-F5821D08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419D78-64A1-40BD-B175-9456219F2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72B550-6CCE-43B3-A0C0-D0105A332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6933-2112-4E55-9665-AD7C1579D76B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FC6349-230B-4B82-8245-373927EE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5C6E91-9118-492D-A43E-C7B495FF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333-3618-46F4-BF5A-151932E6E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88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11D40-7435-42E6-928D-84CA2C5EB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1038F0-D5AF-4E18-98B7-3D6DA0B92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ACD457-A4A9-4606-BEE3-5367DCBE5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AC623CF-1D1C-4F66-BA90-4C24BFD36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6933-2112-4E55-9665-AD7C1579D76B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B9A85BA-AC4D-4445-806F-DF18508F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86B727E-2893-4F5E-B3C6-1F74AB8C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333-3618-46F4-BF5A-151932E6E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811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CFFF6-4876-4582-9A7A-E052E0B2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07965D5-7DD4-4E2D-9016-708092C50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DFA89D-4E35-4DD6-8648-349045FDC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DF2C752-C2BE-4844-A203-428915345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8536512-D9C5-4052-BEDD-EA8ADB7EFC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3232DEF-72D6-44B0-A7C5-6E73CD70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6933-2112-4E55-9665-AD7C1579D76B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5FC5A61-C32C-4971-A541-92C3FF508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7A24FAC-FB31-49B6-830B-D715FEA8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333-3618-46F4-BF5A-151932E6E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972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AA455-5F0D-4F15-A9B9-8D08AEFF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CC97B72-DBA9-478B-BDE1-86555E69E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6933-2112-4E55-9665-AD7C1579D76B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AED9126-A453-4BF3-93C3-8A12F414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BE3FA0-ECF6-4340-8519-BF8366E0B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333-3618-46F4-BF5A-151932E6E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3407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648653-5195-4D6C-87FE-6671B8CD3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6933-2112-4E55-9665-AD7C1579D76B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3D723D4-9D26-478D-B3A1-1ECEA9E1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334339-01FD-47C4-A4D2-6D1AEEF4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333-3618-46F4-BF5A-151932E6E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971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DFC65-47B5-4C5A-973F-9BAA929C0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936F23-1CEE-4693-B7A3-833E773D8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0A0154-8E25-4ECC-AB98-2B49A8749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D9E6BD-A902-4A33-9427-317AB9870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6933-2112-4E55-9665-AD7C1579D76B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E101541-6A1C-494D-832F-901A4DDCC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5ED746-C636-4787-A319-A4E4D84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333-3618-46F4-BF5A-151932E6E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282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4A820-D1E6-404F-AEC2-F19C41289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EE8E49F-759E-4919-92C9-299225544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5BA9B5-4F79-4585-B512-C26CE05DE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0377EE5-DF98-4D32-9493-B68310176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6933-2112-4E55-9665-AD7C1579D76B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8A123D2-66F0-45F4-A29D-E939DD6C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700091-972B-4080-829D-692E1DDBA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C4333-3618-46F4-BF5A-151932E6E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71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E327809-2540-4D8F-9FDB-75BB6FC6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DFB0C7-EEF4-4D0B-BF37-DE9219F7A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BCFA95-BD71-4CED-8800-BA45A72F9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F6933-2112-4E55-9665-AD7C1579D76B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C7B4B4-BFC0-404C-9823-D9F2E95BB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48DA54-ECD7-445D-AD5D-CD6BBF718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C4333-3618-46F4-BF5A-151932E6E5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487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F763C-716E-404E-B641-03905F91B4CF}" type="datetimeFigureOut">
              <a:rPr lang="nl-NL" smtClean="0"/>
              <a:t>12-2-2020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13A09-BFDB-4B46-B476-45416EB158A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69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tiff"/><Relationship Id="rId5" Type="http://schemas.openxmlformats.org/officeDocument/2006/relationships/image" Target="../media/image53.jpeg"/><Relationship Id="rId4" Type="http://schemas.openxmlformats.org/officeDocument/2006/relationships/image" Target="../media/image4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5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E1B65-6D3B-4A25-9337-01D8D5C80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2DED597-EA82-400E-8652-0BEEC00335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3943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7C5CABB-23C3-EB4A-883C-04D18A219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88640"/>
            <a:ext cx="1036915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0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E-joint corridor</a:t>
            </a:r>
            <a:endParaRPr lang="nl-NL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7CA30-63DE-4724-8F1D-BFC10F6ED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36712"/>
            <a:ext cx="9144000" cy="5421796"/>
          </a:xfrm>
          <a:prstGeom prst="rect">
            <a:avLst/>
          </a:prstGeom>
        </p:spPr>
      </p:pic>
      <p:pic>
        <p:nvPicPr>
          <p:cNvPr id="3074" name="Picture 2" descr="Afbeeldingsresultaat voor lcb logo">
            <a:extLst>
              <a:ext uri="{FF2B5EF4-FFF2-40B4-BE49-F238E27FC236}">
                <a16:creationId xmlns:a16="http://schemas.microsoft.com/office/drawing/2014/main" id="{FD497012-D98C-40DB-901A-4BC28C52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6139593"/>
            <a:ext cx="962050" cy="5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newways">
            <a:extLst>
              <a:ext uri="{FF2B5EF4-FFF2-40B4-BE49-F238E27FC236}">
                <a16:creationId xmlns:a16="http://schemas.microsoft.com/office/drawing/2014/main" id="{6E673060-8B0A-42EA-A76F-C35D5AA1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6144797"/>
            <a:ext cx="1500758" cy="5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EAF5AB-6FFF-4D7F-8A7A-6C6B29458A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6151453"/>
            <a:ext cx="632742" cy="632742"/>
          </a:xfrm>
          <a:prstGeom prst="rect">
            <a:avLst/>
          </a:prstGeom>
        </p:spPr>
      </p:pic>
      <p:pic>
        <p:nvPicPr>
          <p:cNvPr id="3078" name="Picture 6" descr="Afbeeldingsresultaat voor topsector logistiek">
            <a:extLst>
              <a:ext uri="{FF2B5EF4-FFF2-40B4-BE49-F238E27FC236}">
                <a16:creationId xmlns:a16="http://schemas.microsoft.com/office/drawing/2014/main" id="{95378D71-5871-4FA8-B69E-C4EB3966C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6101952"/>
            <a:ext cx="711061" cy="6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fbeeldingsresultaat voor nlip">
            <a:extLst>
              <a:ext uri="{FF2B5EF4-FFF2-40B4-BE49-F238E27FC236}">
                <a16:creationId xmlns:a16="http://schemas.microsoft.com/office/drawing/2014/main" id="{15951FCF-E920-4E7C-85E0-12D4A8D3E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6139593"/>
            <a:ext cx="1745900" cy="63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fbeeldingsresultaat voor kennis dc">
            <a:extLst>
              <a:ext uri="{FF2B5EF4-FFF2-40B4-BE49-F238E27FC236}">
                <a16:creationId xmlns:a16="http://schemas.microsoft.com/office/drawing/2014/main" id="{4F3D1DC6-5110-4739-9E93-A485F5828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7" b="23033"/>
          <a:stretch/>
        </p:blipFill>
        <p:spPr bwMode="auto">
          <a:xfrm>
            <a:off x="8941606" y="6121461"/>
            <a:ext cx="1226840" cy="6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26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Lean</a:t>
            </a:r>
            <a:r>
              <a:rPr lang="nl-NL" dirty="0"/>
              <a:t> &amp; Green Off-Road governance</a:t>
            </a:r>
            <a:endParaRPr lang="nl-NL" sz="202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E550E-3927-4398-9792-36C654BCF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196753"/>
            <a:ext cx="8562858" cy="517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14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Lean</a:t>
            </a:r>
            <a:r>
              <a:rPr lang="nl-NL" dirty="0"/>
              <a:t> &amp; Green Off-Road Corridors 2018</a:t>
            </a:r>
            <a:endParaRPr lang="nl-NL" sz="202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73D09-C863-4075-BEBC-70A2A08F6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67"/>
          <a:stretch/>
        </p:blipFill>
        <p:spPr>
          <a:xfrm>
            <a:off x="1919537" y="1124745"/>
            <a:ext cx="8352927" cy="52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68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Lean</a:t>
            </a:r>
            <a:r>
              <a:rPr lang="nl-NL" dirty="0"/>
              <a:t> &amp; Green Off-Road samenwerkingsovereenkomsten</a:t>
            </a:r>
            <a:endParaRPr lang="nl-NL" sz="202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160D4-A5FB-4980-95C0-13E93F118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372" y="1052736"/>
            <a:ext cx="8064896" cy="571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27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Lean</a:t>
            </a:r>
            <a:r>
              <a:rPr lang="nl-NL" dirty="0"/>
              <a:t> &amp; Green Off-Road intentieovereenkomsten</a:t>
            </a:r>
            <a:endParaRPr lang="nl-NL" sz="202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D2664-4A09-4AE9-9B96-0AEB90627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804" y="980728"/>
            <a:ext cx="8100392" cy="575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41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Lean</a:t>
            </a:r>
            <a:r>
              <a:rPr lang="nl-NL" dirty="0"/>
              <a:t> &amp; Green Off-Road pijplijn wereld</a:t>
            </a:r>
            <a:endParaRPr lang="nl-NL" sz="202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B4D7F-8AB2-44C4-AB13-ADABE621B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966" y="1052736"/>
            <a:ext cx="8028384" cy="568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78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Lean</a:t>
            </a:r>
            <a:r>
              <a:rPr lang="nl-NL" dirty="0"/>
              <a:t> &amp; Green Off-Road pijplijn </a:t>
            </a:r>
            <a:r>
              <a:rPr lang="nl-NL" dirty="0" err="1"/>
              <a:t>nederland</a:t>
            </a:r>
            <a:endParaRPr lang="nl-NL" sz="202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5CD02-0A25-4A29-B34C-3EE9D5588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1052736"/>
            <a:ext cx="8028384" cy="56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23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C0BE3-A299-4125-ADC7-170AAFC4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7F4C9-4000-4FE1-9A49-5DFCE33306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B12C5-7EE1-4314-B5BD-E7A5C473D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402" y="0"/>
            <a:ext cx="9121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46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975" y="2348880"/>
            <a:ext cx="8494520" cy="3096344"/>
          </a:xfrm>
          <a:prstGeom prst="rect">
            <a:avLst/>
          </a:prstGeom>
        </p:spPr>
      </p:pic>
      <p:sp>
        <p:nvSpPr>
          <p:cNvPr id="4" name="Tekstvak 14"/>
          <p:cNvSpPr txBox="1"/>
          <p:nvPr/>
        </p:nvSpPr>
        <p:spPr>
          <a:xfrm>
            <a:off x="1530472" y="1459570"/>
            <a:ext cx="9137529" cy="41549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all" spc="1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Lean</a:t>
            </a:r>
            <a:r>
              <a:rPr kumimoji="0" lang="nl-NL" sz="2100" b="1" i="0" u="none" strike="noStrike" kern="1200" cap="all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Green Off-Road Team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4079825"/>
            <a:ext cx="1257596" cy="1257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4011393"/>
            <a:ext cx="1329270" cy="132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7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3" descr="image_connek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74" r="-12074"/>
          <a:stretch>
            <a:fillRect/>
          </a:stretch>
        </p:blipFill>
        <p:spPr>
          <a:xfrm>
            <a:off x="407368" y="-315416"/>
            <a:ext cx="11377264" cy="6257058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2855641" y="2924944"/>
            <a:ext cx="6173033" cy="857366"/>
          </a:xfrm>
        </p:spPr>
        <p:txBody>
          <a:bodyPr>
            <a:noAutofit/>
          </a:bodyPr>
          <a:lstStyle/>
          <a:p>
            <a:pPr algn="ctr"/>
            <a:r>
              <a:rPr lang="nl-NL" sz="4000" dirty="0">
                <a:solidFill>
                  <a:schemeClr val="bg1"/>
                </a:solidFill>
                <a:latin typeface="DIN Condensed" charset="0"/>
                <a:ea typeface="DIN Condensed" charset="0"/>
                <a:cs typeface="DIN Condensed" charset="0"/>
              </a:rPr>
              <a:t>GO OFF-ROAD </a:t>
            </a:r>
            <a:br>
              <a:rPr lang="nl-NL" sz="2800" dirty="0">
                <a:solidFill>
                  <a:schemeClr val="bg1"/>
                </a:solidFill>
                <a:latin typeface="DIN Condensed" charset="0"/>
                <a:ea typeface="DIN Condensed" charset="0"/>
                <a:cs typeface="DIN Condensed" charset="0"/>
              </a:rPr>
            </a:br>
            <a:r>
              <a:rPr lang="nl-NL" sz="2800" dirty="0">
                <a:solidFill>
                  <a:schemeClr val="bg1"/>
                </a:solidFill>
                <a:latin typeface="DIN Condensed" charset="0"/>
              </a:rPr>
              <a:t>JOINT CORRIDOR DEVELOPMENT FOR</a:t>
            </a:r>
            <a:br>
              <a:rPr lang="nl-NL" sz="2800" dirty="0">
                <a:solidFill>
                  <a:schemeClr val="bg1"/>
                </a:solidFill>
                <a:latin typeface="DIN Condensed" charset="0"/>
              </a:rPr>
            </a:br>
            <a:r>
              <a:rPr lang="nl-NL" sz="2800" dirty="0">
                <a:solidFill>
                  <a:schemeClr val="bg1"/>
                </a:solidFill>
                <a:latin typeface="DIN Condensed" charset="0"/>
              </a:rPr>
              <a:t>WORLDCLASS AVAILABILITY, SCALABILITY, SUSTAINABILITY &amp; MOBILITY</a:t>
            </a:r>
            <a:br>
              <a:rPr lang="nl-NL" sz="2800" dirty="0">
                <a:solidFill>
                  <a:schemeClr val="bg1"/>
                </a:solidFill>
                <a:latin typeface="DIN Condensed" charset="0"/>
              </a:rPr>
            </a:br>
            <a:br>
              <a:rPr lang="nl-NL" sz="2800" dirty="0">
                <a:solidFill>
                  <a:schemeClr val="bg1"/>
                </a:solidFill>
                <a:latin typeface="DIN Condensed" charset="0"/>
              </a:rPr>
            </a:br>
            <a:br>
              <a:rPr lang="nl-NL" sz="2800" dirty="0">
                <a:solidFill>
                  <a:schemeClr val="bg1"/>
                </a:solidFill>
                <a:latin typeface="DIN Condensed" charset="0"/>
              </a:rPr>
            </a:br>
            <a:br>
              <a:rPr lang="nl-NL" sz="2800" dirty="0">
                <a:solidFill>
                  <a:schemeClr val="bg1"/>
                </a:solidFill>
                <a:latin typeface="DIN Condensed" charset="0"/>
              </a:rPr>
            </a:br>
            <a:br>
              <a:rPr lang="nl-NL" sz="2800" dirty="0">
                <a:solidFill>
                  <a:schemeClr val="bg1"/>
                </a:solidFill>
                <a:latin typeface="DIN Condensed" charset="0"/>
              </a:rPr>
            </a:br>
            <a:br>
              <a:rPr lang="nl-NL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DIN Condensed" charset="0"/>
              </a:rPr>
            </a:br>
            <a:br>
              <a:rPr lang="nl-NL" sz="1400" b="1" dirty="0">
                <a:solidFill>
                  <a:schemeClr val="bg1"/>
                </a:solidFill>
              </a:rPr>
            </a:br>
            <a:endParaRPr lang="nl-NL" sz="28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6021288"/>
            <a:ext cx="750210" cy="7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7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5F2889-77CB-284D-ACF1-21B623C4B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88640"/>
            <a:ext cx="1036915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64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Synchromodaal resultaten in perspectief</a:t>
            </a:r>
            <a:endParaRPr lang="nl-NL" sz="202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BECB3-56DD-48E5-9B9F-909DCF829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52736"/>
            <a:ext cx="9144000" cy="573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41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Lean</a:t>
            </a:r>
            <a:r>
              <a:rPr lang="nl-NL" dirty="0"/>
              <a:t> &amp; Green Off-Road ontwikkelingen 2019</a:t>
            </a:r>
            <a:endParaRPr lang="nl-NL" sz="202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77D29-94A8-4D62-B061-41942B3F6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941" y="1268760"/>
            <a:ext cx="860811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79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Stakeholders in de regio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37E06-CCDF-4300-BEC4-FE362DF2DD70}"/>
              </a:ext>
            </a:extLst>
          </p:cNvPr>
          <p:cNvSpPr txBox="1"/>
          <p:nvPr/>
        </p:nvSpPr>
        <p:spPr>
          <a:xfrm>
            <a:off x="1919536" y="6165305"/>
            <a:ext cx="866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Stakeholders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waarmee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direct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wordt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samengewerkt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binnen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regionale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samenwerkingsovereenkomsten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Binnen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regionale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programma’s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zijn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per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regio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nog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verschillende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additionele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partijen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betrokken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Zoals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bijvoorbeeld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het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Havenbedrijf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Rotterdam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landelijk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in Zuid-Holland)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Logistieke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Hotspot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Rivierenland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(Gelderland).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C69B4-B33C-4ED7-BC8D-98F106C15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049" y="943354"/>
            <a:ext cx="6163902" cy="52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87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Tools </a:t>
            </a:r>
            <a:r>
              <a:rPr lang="nl-NL" dirty="0" err="1"/>
              <a:t>Lean</a:t>
            </a:r>
            <a:r>
              <a:rPr lang="nl-NL" dirty="0"/>
              <a:t> &amp; Green Off-Road: </a:t>
            </a:r>
            <a:r>
              <a:rPr lang="nl-NL" dirty="0" err="1"/>
              <a:t>weconnekt</a:t>
            </a:r>
            <a:r>
              <a:rPr lang="nl-NL" dirty="0"/>
              <a:t> app</a:t>
            </a:r>
            <a:endParaRPr lang="nl-NL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3589D-43C7-46E0-B2F8-86B01E2BE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020" y="2197169"/>
            <a:ext cx="8783960" cy="2463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DD1CB-8675-4B7D-8074-997B38E08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1268761"/>
            <a:ext cx="8783960" cy="530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76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5949280"/>
            <a:ext cx="1907717" cy="527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268" y="5991839"/>
            <a:ext cx="484654" cy="484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5949280"/>
            <a:ext cx="1907717" cy="527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0268" y="5991839"/>
            <a:ext cx="484654" cy="484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68" y="5991839"/>
            <a:ext cx="552382" cy="552382"/>
          </a:xfrm>
          <a:prstGeom prst="rect">
            <a:avLst/>
          </a:prstGeom>
        </p:spPr>
      </p:pic>
      <p:sp>
        <p:nvSpPr>
          <p:cNvPr id="11" name="Tekstvak 14">
            <a:extLst>
              <a:ext uri="{FF2B5EF4-FFF2-40B4-BE49-F238E27FC236}">
                <a16:creationId xmlns:a16="http://schemas.microsoft.com/office/drawing/2014/main" id="{A6133CAD-64E4-4C2B-8C7F-34B9B9527C58}"/>
              </a:ext>
            </a:extLst>
          </p:cNvPr>
          <p:cNvSpPr txBox="1"/>
          <p:nvPr/>
        </p:nvSpPr>
        <p:spPr>
          <a:xfrm>
            <a:off x="1524000" y="255525"/>
            <a:ext cx="91440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Monitoring</a:t>
            </a:r>
            <a:endParaRPr kumimoji="0" lang="nl-NL" sz="26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DINPro Medium" charset="0"/>
              <a:cs typeface="DINPro Medium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77" y="996051"/>
            <a:ext cx="3846427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96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Werkwijze </a:t>
            </a:r>
            <a:r>
              <a:rPr lang="nl-NL" dirty="0" err="1"/>
              <a:t>Lean</a:t>
            </a:r>
            <a:r>
              <a:rPr lang="nl-NL" dirty="0"/>
              <a:t> &amp; Green Off-Road</a:t>
            </a:r>
            <a:endParaRPr lang="nl-NL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75B1F4-1EC8-431E-9722-337797449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3" y="1484784"/>
            <a:ext cx="7924889" cy="44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63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E-joint corridor 2020</a:t>
            </a:r>
            <a:endParaRPr lang="nl-NL" sz="2700" dirty="0"/>
          </a:p>
        </p:txBody>
      </p:sp>
      <p:pic>
        <p:nvPicPr>
          <p:cNvPr id="3074" name="Picture 2" descr="Afbeeldingsresultaat voor lcb logo">
            <a:extLst>
              <a:ext uri="{FF2B5EF4-FFF2-40B4-BE49-F238E27FC236}">
                <a16:creationId xmlns:a16="http://schemas.microsoft.com/office/drawing/2014/main" id="{FD497012-D98C-40DB-901A-4BC28C52D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6139593"/>
            <a:ext cx="962050" cy="5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newways">
            <a:extLst>
              <a:ext uri="{FF2B5EF4-FFF2-40B4-BE49-F238E27FC236}">
                <a16:creationId xmlns:a16="http://schemas.microsoft.com/office/drawing/2014/main" id="{6E673060-8B0A-42EA-A76F-C35D5AA1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6144797"/>
            <a:ext cx="1500758" cy="5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EAF5AB-6FFF-4D7F-8A7A-6C6B29458A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6151453"/>
            <a:ext cx="632742" cy="632742"/>
          </a:xfrm>
          <a:prstGeom prst="rect">
            <a:avLst/>
          </a:prstGeom>
        </p:spPr>
      </p:pic>
      <p:pic>
        <p:nvPicPr>
          <p:cNvPr id="3078" name="Picture 6" descr="Afbeeldingsresultaat voor topsector logistiek">
            <a:extLst>
              <a:ext uri="{FF2B5EF4-FFF2-40B4-BE49-F238E27FC236}">
                <a16:creationId xmlns:a16="http://schemas.microsoft.com/office/drawing/2014/main" id="{95378D71-5871-4FA8-B69E-C4EB3966C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6101952"/>
            <a:ext cx="711061" cy="6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fbeeldingsresultaat voor nlip">
            <a:extLst>
              <a:ext uri="{FF2B5EF4-FFF2-40B4-BE49-F238E27FC236}">
                <a16:creationId xmlns:a16="http://schemas.microsoft.com/office/drawing/2014/main" id="{15951FCF-E920-4E7C-85E0-12D4A8D3E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6139593"/>
            <a:ext cx="1745900" cy="63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fbeeldingsresultaat voor kennis dc">
            <a:extLst>
              <a:ext uri="{FF2B5EF4-FFF2-40B4-BE49-F238E27FC236}">
                <a16:creationId xmlns:a16="http://schemas.microsoft.com/office/drawing/2014/main" id="{4F3D1DC6-5110-4739-9E93-A485F5828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7" b="23033"/>
          <a:stretch/>
        </p:blipFill>
        <p:spPr bwMode="auto">
          <a:xfrm>
            <a:off x="8941606" y="6121461"/>
            <a:ext cx="1226840" cy="6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51A72ED-1D1E-C749-BAC1-D6B50913D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0" y="0"/>
            <a:ext cx="9105900" cy="34798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4E7EF19-0AE1-F04E-97B0-A1862DEEEEDB}"/>
              </a:ext>
            </a:extLst>
          </p:cNvPr>
          <p:cNvSpPr txBox="1"/>
          <p:nvPr/>
        </p:nvSpPr>
        <p:spPr>
          <a:xfrm>
            <a:off x="1991544" y="3068961"/>
            <a:ext cx="86383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Bijeenkomst 28 november 2019, 20 deelnemers</a:t>
            </a: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Joint Corridors</a:t>
            </a: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e-CMR Providers: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Collect+Go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Logistiek Zonder Papier,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Transfollow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Pioniera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Potentiële Off-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RoadRunners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DOEL: februari – juli 2020 opschalen e-JC naar 4 Joint Corridors + Blockchain</a:t>
            </a: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132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Het netwerk van </a:t>
            </a:r>
            <a:r>
              <a:rPr lang="nl-NL" dirty="0" err="1"/>
              <a:t>Lean</a:t>
            </a:r>
            <a:r>
              <a:rPr lang="nl-NL" dirty="0"/>
              <a:t> &amp; Green Off-Road</a:t>
            </a:r>
            <a:endParaRPr lang="nl-NL" sz="2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DA26D-832B-413D-8799-6DD597550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020" y="938276"/>
            <a:ext cx="5739848" cy="5062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510411-578D-4D76-B4E9-898D1FAF0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384" y="4100506"/>
            <a:ext cx="1500884" cy="581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29163E-2AB8-4DF6-B49D-61E1E67D6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354" y="3127918"/>
            <a:ext cx="1781610" cy="791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FF8C88-A65C-459B-962A-EE22EFAB4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384" y="2100907"/>
            <a:ext cx="1652326" cy="768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901E5B-6178-47A2-A35A-BF467B27FD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552" y="4941168"/>
            <a:ext cx="2112778" cy="42539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8423BE-1086-4C02-9043-4D33E0B21366}"/>
              </a:ext>
            </a:extLst>
          </p:cNvPr>
          <p:cNvGrpSpPr/>
          <p:nvPr/>
        </p:nvGrpSpPr>
        <p:grpSpPr>
          <a:xfrm>
            <a:off x="8467467" y="1230982"/>
            <a:ext cx="1193418" cy="1213102"/>
            <a:chOff x="712073" y="398614"/>
            <a:chExt cx="1193418" cy="12131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4ADCEB8-70B3-4E2D-9B2A-9423166677F4}"/>
                </a:ext>
              </a:extLst>
            </p:cNvPr>
            <p:cNvSpPr/>
            <p:nvPr/>
          </p:nvSpPr>
          <p:spPr>
            <a:xfrm>
              <a:off x="712073" y="398614"/>
              <a:ext cx="1193418" cy="1213102"/>
            </a:xfrm>
            <a:prstGeom prst="ellipse">
              <a:avLst/>
            </a:prstGeom>
            <a:solidFill>
              <a:srgbClr val="67AF4B"/>
            </a:solidFill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  <a:p>
              <a:pPr marL="0" marR="0" lvl="0" indent="0" algn="ct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  <a:p>
              <a:pPr marL="0" marR="0" lvl="0" indent="0" algn="ct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  <a:p>
              <a:pPr marL="0" marR="0" lvl="0" indent="0" algn="ct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  <a:p>
              <a:pPr marL="0" marR="0" lvl="0" indent="0" algn="ct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OFF-ROAD</a:t>
              </a:r>
            </a:p>
          </p:txBody>
        </p:sp>
        <p:pic>
          <p:nvPicPr>
            <p:cNvPr id="12" name="Picture 11" descr="A close up of a sign&#10;&#10;Description automatically generated">
              <a:extLst>
                <a:ext uri="{FF2B5EF4-FFF2-40B4-BE49-F238E27FC236}">
                  <a16:creationId xmlns:a16="http://schemas.microsoft.com/office/drawing/2014/main" id="{01937F88-BB0F-40FA-AA39-C2148DDB3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4" t="13252" r="6869" b="16224"/>
            <a:stretch/>
          </p:blipFill>
          <p:spPr>
            <a:xfrm>
              <a:off x="771865" y="743407"/>
              <a:ext cx="1073835" cy="49201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0EE10-D3D5-4655-A780-850D32288F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4490" y="2293349"/>
            <a:ext cx="1308300" cy="12918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72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Tools </a:t>
            </a:r>
            <a:r>
              <a:rPr lang="nl-NL" dirty="0" err="1"/>
              <a:t>Lean</a:t>
            </a:r>
            <a:r>
              <a:rPr lang="nl-NL" dirty="0"/>
              <a:t> &amp; Green Off-Road</a:t>
            </a:r>
            <a:endParaRPr lang="nl-NL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7EBA4-7641-4841-A677-B5ECA249FA7F}"/>
              </a:ext>
            </a:extLst>
          </p:cNvPr>
          <p:cNvSpPr txBox="1"/>
          <p:nvPr/>
        </p:nvSpPr>
        <p:spPr>
          <a:xfrm>
            <a:off x="1821527" y="4044203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WeConnekt App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164D71-34A4-4ADF-854F-E5C8266E5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865" y="2204864"/>
            <a:ext cx="2396271" cy="1700808"/>
          </a:xfrm>
          <a:prstGeom prst="rect">
            <a:avLst/>
          </a:prstGeom>
        </p:spPr>
      </p:pic>
      <p:pic>
        <p:nvPicPr>
          <p:cNvPr id="15" name="Picture 1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A7ECA2F2-495F-4AB4-8015-EEA366759F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 trans="45000" numberOfShade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687" y="2204864"/>
            <a:ext cx="2396270" cy="1700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D896B4-7D4A-4978-A88D-41F02393B7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0" r="1578"/>
          <a:stretch/>
        </p:blipFill>
        <p:spPr>
          <a:xfrm>
            <a:off x="1965543" y="2204864"/>
            <a:ext cx="2592289" cy="17008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7C7CD0-751D-4E2A-A2CA-6B0A91D6C9C7}"/>
              </a:ext>
            </a:extLst>
          </p:cNvPr>
          <p:cNvSpPr txBox="1"/>
          <p:nvPr/>
        </p:nvSpPr>
        <p:spPr>
          <a:xfrm>
            <a:off x="4763851" y="4044202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Legal Office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8A92F2-0B31-4B39-A9AF-3EF5678B2704}"/>
              </a:ext>
            </a:extLst>
          </p:cNvPr>
          <p:cNvSpPr txBox="1"/>
          <p:nvPr/>
        </p:nvSpPr>
        <p:spPr>
          <a:xfrm>
            <a:off x="7556674" y="4044202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Off-Road Runners</a:t>
            </a:r>
          </a:p>
        </p:txBody>
      </p:sp>
    </p:spTree>
    <p:extLst>
      <p:ext uri="{BB962C8B-B14F-4D97-AF65-F5344CB8AC3E}">
        <p14:creationId xmlns:p14="http://schemas.microsoft.com/office/powerpoint/2010/main" val="3254030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Lean</a:t>
            </a:r>
            <a:r>
              <a:rPr lang="nl-NL" dirty="0"/>
              <a:t> &amp; Green Off-Road 2020</a:t>
            </a:r>
            <a:endParaRPr lang="nl-NL" sz="2025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D802CC-A22B-43A9-BAB0-990877104741}"/>
              </a:ext>
            </a:extLst>
          </p:cNvPr>
          <p:cNvGrpSpPr>
            <a:grpSpLocks noChangeAspect="1"/>
          </p:cNvGrpSpPr>
          <p:nvPr/>
        </p:nvGrpSpPr>
        <p:grpSpPr>
          <a:xfrm>
            <a:off x="5309713" y="1268760"/>
            <a:ext cx="2409671" cy="2694688"/>
            <a:chOff x="4932040" y="1844823"/>
            <a:chExt cx="3360142" cy="3789041"/>
          </a:xfrm>
        </p:grpSpPr>
        <p:pic>
          <p:nvPicPr>
            <p:cNvPr id="2050" name="Picture 2" descr="Afbeeldingsresultaat voor overijssel wiki">
              <a:extLst>
                <a:ext uri="{FF2B5EF4-FFF2-40B4-BE49-F238E27FC236}">
                  <a16:creationId xmlns:a16="http://schemas.microsoft.com/office/drawing/2014/main" id="{4CAA959D-F865-40F0-ABC2-CE02C9DDF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1844824"/>
              <a:ext cx="3360142" cy="3789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Afbeeldingsresultaat voor utrecht wiki">
              <a:extLst>
                <a:ext uri="{FF2B5EF4-FFF2-40B4-BE49-F238E27FC236}">
                  <a16:creationId xmlns:a16="http://schemas.microsoft.com/office/drawing/2014/main" id="{AE545598-9E16-4D45-9AA2-6DBCAB67A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239"/>
            <a:stretch/>
          </p:blipFill>
          <p:spPr bwMode="auto">
            <a:xfrm>
              <a:off x="4952338" y="1844823"/>
              <a:ext cx="1995926" cy="3769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97671E0-0991-4F48-83E9-4D9ECC1BD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576" y="1196753"/>
            <a:ext cx="3173763" cy="18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CD1F42-C666-4430-A496-0035D4F74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3100" y="3933057"/>
            <a:ext cx="3096344" cy="23606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918D04-C507-4015-9059-7132676E9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216" y="1318245"/>
            <a:ext cx="2376264" cy="2251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CB43D4-4E01-4654-89E7-30AAB1AFA7C3}"/>
              </a:ext>
            </a:extLst>
          </p:cNvPr>
          <p:cNvSpPr txBox="1"/>
          <p:nvPr/>
        </p:nvSpPr>
        <p:spPr>
          <a:xfrm>
            <a:off x="2207569" y="6326154"/>
            <a:ext cx="1317027" cy="36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Kennisdelen</a:t>
            </a:r>
            <a:endParaRPr kumimoji="0" lang="en-US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56A3E6-61CB-4FE6-81CC-398A897A5B0B}"/>
              </a:ext>
            </a:extLst>
          </p:cNvPr>
          <p:cNvSpPr txBox="1"/>
          <p:nvPr/>
        </p:nvSpPr>
        <p:spPr>
          <a:xfrm>
            <a:off x="8110163" y="3963449"/>
            <a:ext cx="2456506" cy="36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Connekt App update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1C712-B303-4063-8620-ACEFC730CDAE}"/>
              </a:ext>
            </a:extLst>
          </p:cNvPr>
          <p:cNvSpPr txBox="1"/>
          <p:nvPr/>
        </p:nvSpPr>
        <p:spPr>
          <a:xfrm>
            <a:off x="1957575" y="3103505"/>
            <a:ext cx="725840" cy="36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MIRT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79E960-8AE7-41BB-9F40-CB977E11AD1D}"/>
              </a:ext>
            </a:extLst>
          </p:cNvPr>
          <p:cNvSpPr txBox="1"/>
          <p:nvPr/>
        </p:nvSpPr>
        <p:spPr>
          <a:xfrm>
            <a:off x="5238183" y="3951269"/>
            <a:ext cx="1603516" cy="36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Nieuwe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regio’s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7AAFB-0E8C-4A14-8492-3B0F0E6E3285}"/>
              </a:ext>
            </a:extLst>
          </p:cNvPr>
          <p:cNvSpPr txBox="1"/>
          <p:nvPr/>
        </p:nvSpPr>
        <p:spPr>
          <a:xfrm>
            <a:off x="5951984" y="5162300"/>
            <a:ext cx="3445046" cy="1745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Opschalen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corridors</a:t>
            </a: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Opschalen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e-JC</a:t>
            </a: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Uitbreiden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Off-Road Runners</a:t>
            </a: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Voorbereiden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vervolg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Topsector</a:t>
            </a:r>
            <a:endParaRPr kumimoji="0" lang="en-US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22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Aanpak </a:t>
            </a:r>
            <a:r>
              <a:rPr lang="nl-NL" dirty="0" err="1"/>
              <a:t>Lean</a:t>
            </a:r>
            <a:r>
              <a:rPr lang="nl-NL" dirty="0"/>
              <a:t> &amp; Green Off-Road </a:t>
            </a:r>
            <a:endParaRPr lang="nl-NL" sz="2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DA26D-832B-413D-8799-6DD597550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61"/>
          <a:stretch/>
        </p:blipFill>
        <p:spPr>
          <a:xfrm>
            <a:off x="5447928" y="936437"/>
            <a:ext cx="4772089" cy="50624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8423BE-1086-4C02-9043-4D33E0B21366}"/>
              </a:ext>
            </a:extLst>
          </p:cNvPr>
          <p:cNvGrpSpPr/>
          <p:nvPr/>
        </p:nvGrpSpPr>
        <p:grpSpPr>
          <a:xfrm>
            <a:off x="8467467" y="1230982"/>
            <a:ext cx="1193418" cy="1213102"/>
            <a:chOff x="712073" y="398614"/>
            <a:chExt cx="1193418" cy="12131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4ADCEB8-70B3-4E2D-9B2A-9423166677F4}"/>
                </a:ext>
              </a:extLst>
            </p:cNvPr>
            <p:cNvSpPr/>
            <p:nvPr/>
          </p:nvSpPr>
          <p:spPr>
            <a:xfrm>
              <a:off x="712073" y="398614"/>
              <a:ext cx="1193418" cy="1213102"/>
            </a:xfrm>
            <a:prstGeom prst="ellipse">
              <a:avLst/>
            </a:prstGeom>
            <a:solidFill>
              <a:srgbClr val="67AF4B"/>
            </a:solidFill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  <a:p>
              <a:pPr marL="0" marR="0" lvl="0" indent="0" algn="ct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  <a:p>
              <a:pPr marL="0" marR="0" lvl="0" indent="0" algn="ct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  <a:p>
              <a:pPr marL="0" marR="0" lvl="0" indent="0" algn="ct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endParaRPr>
            </a:p>
            <a:p>
              <a:pPr marL="0" marR="0" lvl="0" indent="0" algn="ctr" defTabSz="9167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haroni" panose="02010803020104030203" pitchFamily="2" charset="-79"/>
                  <a:ea typeface="+mn-ea"/>
                  <a:cs typeface="Aharoni" panose="02010803020104030203" pitchFamily="2" charset="-79"/>
                </a:rPr>
                <a:t>OFF-ROAD</a:t>
              </a:r>
            </a:p>
          </p:txBody>
        </p:sp>
        <p:pic>
          <p:nvPicPr>
            <p:cNvPr id="12" name="Picture 11" descr="A close up of a sign&#10;&#10;Description automatically generated">
              <a:extLst>
                <a:ext uri="{FF2B5EF4-FFF2-40B4-BE49-F238E27FC236}">
                  <a16:creationId xmlns:a16="http://schemas.microsoft.com/office/drawing/2014/main" id="{01937F88-BB0F-40FA-AA39-C2148DDB3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4" t="13252" r="6869" b="16224"/>
            <a:stretch/>
          </p:blipFill>
          <p:spPr>
            <a:xfrm>
              <a:off x="771865" y="743407"/>
              <a:ext cx="1073835" cy="49201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0EE10-D3D5-4655-A780-850D32288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490" y="2293349"/>
            <a:ext cx="1308300" cy="1291834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DC8E78-73E5-4CE7-81BE-77AFB4587A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2000"/>
          </a:blip>
          <a:stretch>
            <a:fillRect/>
          </a:stretch>
        </p:blipFill>
        <p:spPr>
          <a:xfrm>
            <a:off x="5780728" y="3469512"/>
            <a:ext cx="3173763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BB2BF4-C376-444C-82E8-0889E4463084}"/>
              </a:ext>
            </a:extLst>
          </p:cNvPr>
          <p:cNvSpPr txBox="1"/>
          <p:nvPr/>
        </p:nvSpPr>
        <p:spPr>
          <a:xfrm>
            <a:off x="1807478" y="1203942"/>
            <a:ext cx="3440109" cy="4501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Noord-Brabant</a:t>
            </a: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SOVK LCB</a:t>
            </a: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Zuid-Holland</a:t>
            </a: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Huidige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opdracht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loopt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</a:t>
            </a:r>
            <a:endParaRPr kumimoji="0" lang="en-US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Aanbesteding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wordt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opgestart</a:t>
            </a:r>
            <a:endParaRPr kumimoji="0" lang="en-US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Samenwerking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</a:t>
            </a:r>
            <a:endParaRPr kumimoji="0" lang="en-US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Gelderland</a:t>
            </a: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SOVK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Provincie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Gelderland</a:t>
            </a: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Limburg</a:t>
            </a: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Aanbesteding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vacature</a:t>
            </a:r>
            <a:endParaRPr kumimoji="0" lang="en-US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Voorbereidend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gesprek</a:t>
            </a: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79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gepland</a:t>
            </a:r>
            <a:endParaRPr kumimoji="0" lang="en-US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737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Het netwerk van </a:t>
            </a:r>
            <a:r>
              <a:rPr lang="nl-NL" dirty="0" err="1"/>
              <a:t>Lean</a:t>
            </a:r>
            <a:r>
              <a:rPr lang="nl-NL" dirty="0"/>
              <a:t> &amp; Green Off-Road</a:t>
            </a:r>
            <a:endParaRPr lang="nl-NL" sz="27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25E364-D85C-454B-ADC8-A00A3CB4F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1" y="1278111"/>
            <a:ext cx="3574727" cy="1699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47EBA4-7641-4841-A677-B5ECA249FA7F}"/>
              </a:ext>
            </a:extLst>
          </p:cNvPr>
          <p:cNvSpPr txBox="1"/>
          <p:nvPr/>
        </p:nvSpPr>
        <p:spPr>
          <a:xfrm>
            <a:off x="2063552" y="2988040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Landelijke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Lean &amp; Green Off-Road team</a:t>
            </a: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Condensed"/>
              <a:ea typeface="+mn-ea"/>
              <a:cs typeface="+mn-cs"/>
            </a:endParaRP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8 Regio’s</a:t>
            </a: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640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contactpersonen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(348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verladers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/ 292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vervoerders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)</a:t>
            </a: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30% is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actief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betrokken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bij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events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en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corridorontwikkeling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Condensed"/>
              <a:ea typeface="+mn-ea"/>
              <a:cs typeface="+mn-cs"/>
            </a:endParaRP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30+ ronde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tafels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en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evenementen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per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jaar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Condensed"/>
              <a:ea typeface="+mn-ea"/>
              <a:cs typeface="+mn-cs"/>
            </a:endParaRPr>
          </a:p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Condense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754E8-19F9-42A0-B3C1-16B2EA37B4AB}"/>
              </a:ext>
            </a:extLst>
          </p:cNvPr>
          <p:cNvSpPr txBox="1"/>
          <p:nvPr/>
        </p:nvSpPr>
        <p:spPr>
          <a:xfrm>
            <a:off x="7032104" y="4345657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67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Regionale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Condensed"/>
                <a:ea typeface="+mn-ea"/>
                <a:cs typeface="+mn-cs"/>
              </a:rPr>
              <a:t>Programmamanagers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Condense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67F5AD-EC4B-4136-A8EE-508721BBF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885" y="1124744"/>
            <a:ext cx="3088712" cy="3068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47B30D-5AA6-48FA-AF02-73591D7A0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336" y="2729249"/>
            <a:ext cx="720080" cy="1444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86F6CC-A74F-47EA-BC4B-A8B527B99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44364" y="1109230"/>
            <a:ext cx="496053" cy="162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0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497351BD-A4B7-4384-92D1-2FF63707E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1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Tools </a:t>
            </a:r>
            <a:r>
              <a:rPr lang="nl-NL" dirty="0" err="1"/>
              <a:t>Lean</a:t>
            </a:r>
            <a:r>
              <a:rPr lang="nl-NL" dirty="0"/>
              <a:t> &amp; Green Off-Road: off-</a:t>
            </a:r>
            <a:r>
              <a:rPr lang="nl-NL" dirty="0" err="1"/>
              <a:t>road</a:t>
            </a:r>
            <a:r>
              <a:rPr lang="nl-NL" dirty="0"/>
              <a:t> runners</a:t>
            </a:r>
            <a:endParaRPr lang="nl-NL" sz="2700" dirty="0"/>
          </a:p>
        </p:txBody>
      </p:sp>
      <p:pic>
        <p:nvPicPr>
          <p:cNvPr id="6" name="Picture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293C667E-1260-42C2-852C-54EBCD55C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 trans="45000" numberOfShade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1345335"/>
            <a:ext cx="3374723" cy="2395288"/>
          </a:xfrm>
          <a:prstGeom prst="rect">
            <a:avLst/>
          </a:prstGeom>
        </p:spPr>
      </p:pic>
      <p:pic>
        <p:nvPicPr>
          <p:cNvPr id="9" name="Afbeelding 2">
            <a:extLst>
              <a:ext uri="{FF2B5EF4-FFF2-40B4-BE49-F238E27FC236}">
                <a16:creationId xmlns:a16="http://schemas.microsoft.com/office/drawing/2014/main" id="{E4E9A639-17B5-4B79-9664-0834770FE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21" y="4332633"/>
            <a:ext cx="3534997" cy="2160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2337A6-0E00-427B-A679-E4BF6851B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7808" y="4077073"/>
            <a:ext cx="3923928" cy="2418029"/>
          </a:xfrm>
          <a:prstGeom prst="rect">
            <a:avLst/>
          </a:prstGeom>
        </p:spPr>
      </p:pic>
      <p:pic>
        <p:nvPicPr>
          <p:cNvPr id="11" name="Afbeelding 5">
            <a:extLst>
              <a:ext uri="{FF2B5EF4-FFF2-40B4-BE49-F238E27FC236}">
                <a16:creationId xmlns:a16="http://schemas.microsoft.com/office/drawing/2014/main" id="{F69CDB97-D6DE-4B3A-95B9-6E3519095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2434" y="3869467"/>
            <a:ext cx="2788671" cy="2833239"/>
          </a:xfrm>
          <a:prstGeom prst="rect">
            <a:avLst/>
          </a:prstGeom>
        </p:spPr>
      </p:pic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DC48335-C47B-4F8A-B385-ABD1E5FB17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371804"/>
            <a:ext cx="3744416" cy="241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0520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7320A3B00CAB48A26C28B63180AA21" ma:contentTypeVersion="11" ma:contentTypeDescription="Een nieuw document maken." ma:contentTypeScope="" ma:versionID="b8e003c5db7224d26db4c3004eee905f">
  <xsd:schema xmlns:xsd="http://www.w3.org/2001/XMLSchema" xmlns:xs="http://www.w3.org/2001/XMLSchema" xmlns:p="http://schemas.microsoft.com/office/2006/metadata/properties" xmlns:ns3="65a31037-1a01-4714-b85b-f01cc45e3748" xmlns:ns4="fd407128-0528-4aa5-a711-aa083b93428a" targetNamespace="http://schemas.microsoft.com/office/2006/metadata/properties" ma:root="true" ma:fieldsID="09428680449f03ec23f39b1703525101" ns3:_="" ns4:_="">
    <xsd:import namespace="65a31037-1a01-4714-b85b-f01cc45e3748"/>
    <xsd:import namespace="fd407128-0528-4aa5-a711-aa083b93428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31037-1a01-4714-b85b-f01cc45e37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407128-0528-4aa5-a711-aa083b9342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11DF20-0BFF-43E2-B828-A57F6CF803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a31037-1a01-4714-b85b-f01cc45e3748"/>
    <ds:schemaRef ds:uri="fd407128-0528-4aa5-a711-aa083b9342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E9C8DA-7D6B-4643-ADD7-D708BC0748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004A6B-3592-4EC9-83F2-CA405AE7768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</Words>
  <Application>Microsoft Office PowerPoint</Application>
  <PresentationFormat>Breedbeeld</PresentationFormat>
  <Paragraphs>93</Paragraphs>
  <Slides>27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27</vt:i4>
      </vt:variant>
    </vt:vector>
  </HeadingPairs>
  <TitlesOfParts>
    <vt:vector size="34" baseType="lpstr">
      <vt:lpstr>Aharoni</vt:lpstr>
      <vt:lpstr>Arial</vt:lpstr>
      <vt:lpstr>Calibri</vt:lpstr>
      <vt:lpstr>Calibri Light</vt:lpstr>
      <vt:lpstr>DIN Condensed</vt:lpstr>
      <vt:lpstr>Kantoorthema</vt:lpstr>
      <vt:lpstr>Office Theme</vt:lpstr>
      <vt:lpstr>PowerPoint-presentatie</vt:lpstr>
      <vt:lpstr>GO OFF-ROAD  JOINT CORRIDOR DEVELOPMENT FOR WORLDCLASS AVAILABILITY, SCALABILITY, SUSTAINABILITY &amp; MOBILITY       </vt:lpstr>
      <vt:lpstr>Het netwerk van Lean &amp; Green Off-Road</vt:lpstr>
      <vt:lpstr>Tools Lean &amp; Green Off-Road</vt:lpstr>
      <vt:lpstr>Lean &amp; Green Off-Road 2020</vt:lpstr>
      <vt:lpstr>Aanpak Lean &amp; Green Off-Road </vt:lpstr>
      <vt:lpstr>Het netwerk van Lean &amp; Green Off-Road</vt:lpstr>
      <vt:lpstr>PowerPoint-presentatie</vt:lpstr>
      <vt:lpstr>Tools Lean &amp; Green Off-Road: off-road runners</vt:lpstr>
      <vt:lpstr>PowerPoint-presentatie</vt:lpstr>
      <vt:lpstr>E-joint corridor</vt:lpstr>
      <vt:lpstr>Lean &amp; Green Off-Road governance</vt:lpstr>
      <vt:lpstr>Lean &amp; Green Off-Road Corridors 2018</vt:lpstr>
      <vt:lpstr>Lean &amp; Green Off-Road samenwerkingsovereenkomsten</vt:lpstr>
      <vt:lpstr>Lean &amp; Green Off-Road intentieovereenkomsten</vt:lpstr>
      <vt:lpstr>Lean &amp; Green Off-Road pijplijn wereld</vt:lpstr>
      <vt:lpstr>Lean &amp; Green Off-Road pijplijn nederland</vt:lpstr>
      <vt:lpstr>PowerPoint-presentatie</vt:lpstr>
      <vt:lpstr>PowerPoint-presentatie</vt:lpstr>
      <vt:lpstr>PowerPoint-presentatie</vt:lpstr>
      <vt:lpstr>Synchromodaal resultaten in perspectief</vt:lpstr>
      <vt:lpstr>Lean &amp; Green Off-Road ontwikkelingen 2019</vt:lpstr>
      <vt:lpstr>Stakeholders in de regio</vt:lpstr>
      <vt:lpstr>Tools Lean &amp; Green Off-Road: weconnekt app</vt:lpstr>
      <vt:lpstr>PowerPoint-presentatie</vt:lpstr>
      <vt:lpstr>Werkwijze Lean &amp; Green Off-Road</vt:lpstr>
      <vt:lpstr>E-joint corridor 2020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Erik van der Veen</dc:creator>
  <cp:lastModifiedBy>Erik van der Veen</cp:lastModifiedBy>
  <cp:revision>1</cp:revision>
  <dcterms:created xsi:type="dcterms:W3CDTF">2020-02-12T11:44:00Z</dcterms:created>
  <dcterms:modified xsi:type="dcterms:W3CDTF">2020-02-12T11:44:30Z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0x010100C27320A3B00CAB48A26C28B63180AA21</vt:lpwstr>
  </property>
</Properties>
</file>