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6"/>
  </p:notesMasterIdLst>
  <p:sldIdLst>
    <p:sldId id="257" r:id="rId6"/>
    <p:sldId id="259" r:id="rId7"/>
    <p:sldId id="256" r:id="rId8"/>
    <p:sldId id="268" r:id="rId9"/>
    <p:sldId id="260" r:id="rId10"/>
    <p:sldId id="264" r:id="rId11"/>
    <p:sldId id="266" r:id="rId12"/>
    <p:sldId id="267" r:id="rId13"/>
    <p:sldId id="263" r:id="rId14"/>
    <p:sldId id="269" r:id="rId15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A8733-8022-4946-8110-3AE42DB3B690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D7E76-0189-4544-95E4-65E95AF09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77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3EC9D-4892-FA41-A255-B72FA57613B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81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3EC9D-4892-FA41-A255-B72FA57613B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3EC9D-4892-FA41-A255-B72FA57613B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D45E-921D-4332-8CEA-96A2371BA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44B8D-87B4-4021-942B-42F9B3020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338F6-6C81-4128-9669-5871ADBE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E5ACA-3638-4EFF-90AF-6FDD9527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34525-23DA-46BE-BC1C-AB006570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0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48BF-1D19-468F-B592-90936B0F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2DCE2-A7AF-4E2E-AF27-F3C94CCA7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5A3D5-88A6-4E1D-BF89-FC4D0AE4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1C0C0-D82A-4B45-8C3A-991F8E81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1AF85-92CC-4A0E-ADBF-4CD8BF1F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86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656D8-EA38-4F33-A2E8-D8017487E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4B697-42D2-4CD7-95A0-B90E9EBC3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8BD51-43D9-4FC5-B99C-B1E5CFADE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88BA6-77DB-4158-B743-62F5C6F40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511ED-9C17-43A5-A3E8-87955D5D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20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9546F-D0A1-4A72-95FD-A738286BB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C88347-8B6D-4366-8FC4-4C2AC4F4B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A39A07-D5EF-4E9D-8E0A-CC72422E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31EBE5-0469-4CFA-AA18-9151499B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C456E4-B755-40C5-AD8F-2AF01954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07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A4319-17AA-426D-BDA8-93426574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5DA070-4AE8-4936-84C3-A5E36ED09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06E3C5-93EB-43F8-920D-B48C40166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B26E5C-01E6-4C6D-B811-86B60C5E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18B585-C88A-4E9B-B7E0-B1CC0311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37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CA425-78E0-4AC1-9866-CB0F034BD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DA0DBA-8A73-4B36-8147-49FA7C72C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4B5A42-E7C8-4AD4-86A6-D66611C4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61DBB6-DB21-4721-84DA-67AD70D3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6A0731-51B2-4D61-A806-41C368C4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05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EC1E5-4BF4-4CBA-AF16-675EFF7C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F2AB61-FA82-4D8E-93D8-6DEA97B37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D302B5-4201-4B83-A91C-3859C90E3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8EE9F4-877B-4A9F-9B59-2421C867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67FD75-51AF-4900-8004-BDC51B8E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3B640B-53F2-4752-8A45-06A49782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0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B9D18-9ED4-47BB-88FD-C654BBF8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9078C9-FA75-409E-B472-9AD7333EE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64AC136-13FB-4C4B-AAAD-EE415BE37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22D85C-6894-4E6D-B379-F4858FDEC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01CBE0-5C58-4C01-B208-98BEC4589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28BBEC4-1E35-4DE6-BFED-DFC04F40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3F353C6-3696-4F2F-8894-AE539440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8714249-99EA-4904-BCDC-430CF957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660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48C3E-3E72-4041-9533-31D5B050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9B80BE5-6DED-43E2-815C-95BB3211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610925A-7655-4612-9CA4-01EAEAD4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6CDE36-4DF2-4006-A041-36F96780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83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83CA736-1A25-4F70-B96B-6D5EBD62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49C8F0E-6021-4117-8967-FC051636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F4EC6EE-C8C9-4DE9-82B0-99BBAE26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77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0390F-A6C4-4A7F-9239-AE07E7FE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604B0B-7AF6-4A42-9013-9564B17A1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E83E38-8C1E-4364-AE8E-61C522090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A5CF7C-0BDF-451B-AEC8-C59629BF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7803D8-278F-45C7-BBFF-0747BC7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71FA91-B69B-41D1-8486-917BADFE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7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238A-A6BE-494A-8464-24F1E95C3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7C10-F377-4B42-804C-F5FB8F662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0A984-9BCC-4B87-8C5D-17C2D669A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363E6-D75D-4323-BE38-C84CD904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20279-0402-4C37-97F2-06BF224A1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906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28A1FF-58A6-44CC-8521-5933D7FA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8799864-160E-4CAC-B7D9-3D124BE3E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4CA201-25AC-4418-BE33-A2F9616BA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1CCAD9-8CA6-4BBA-B3F3-203BAB37D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F99573-1BCA-4BE4-871F-EB366807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4EF371-92CC-44D7-9266-308ECF9F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86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9736A-FA65-48A7-9E8A-077F3E6E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5451B5-1838-4AFA-B35C-68C5AF2E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E8D453-FF71-45E8-93CF-9717E9E6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5BDB8B-03D8-43FA-8D03-7B10BA72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F3BE3C-9706-44D4-9FB6-F1C7AC89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74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CA47A77-2CFD-4E3A-A382-85C812957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63E44A8-633F-4188-8457-1A57B3D28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474166-FBD5-4AFC-86A4-75A2D688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74D1D7-D2A0-4E25-985A-05D31E94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C926F0-50A6-40C7-A34E-D9AD8086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65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44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2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05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38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632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49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0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B71E2-F629-476D-810C-B9BC1C4E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64826-34EB-4E79-849B-B67AD4CB7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35D4B-55F9-4B36-B77D-E019B0AB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44D41-29CB-4829-B438-D3267124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15387-649D-4D36-BE6F-6B05109D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0039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39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655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66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718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261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852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121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996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284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5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C091-90CA-4285-BC3B-7B3B8CBB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3CEE6-9818-46D7-8B5A-DB3EEB2EB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3BDE5-A968-4E80-BDE9-25AF1A42F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FB999-81EB-448C-A1B6-06914DC2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768D3-41A2-4702-9754-6ECEA917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C9B20-4613-458F-ABD4-7E279BA6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3487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455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2118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90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619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911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764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55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945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23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1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FDCB4-25F7-40C3-A8F3-1B0844964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589ED-2297-459C-934F-2624B7BB7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0299F-D49D-4439-BDDB-279BEFA1D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0CBB9B-652E-47CA-BC7F-D2CF9A224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D69FC-26E5-4213-BB16-F001F2CE1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23330-61D5-4BD0-A258-22F62535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1CD964-26D9-4740-81B2-0872FAFB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F7676-25F6-4D2E-AB9B-F89FB10D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7584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992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289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140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672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273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4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20FB1-12DD-48D4-AD2E-23339CA6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AA81CD-2512-46DE-AB11-B3B24029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0EFE8-DB7A-49BE-9BCD-14919934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7D04C5-B6D3-4646-9E64-D7B6D238F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70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4962C-1409-4FDB-871A-B9C80BDC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C2104-FE91-42F0-A103-7969B411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23328-D105-4692-8758-CCE30529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83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3790-7E2F-427A-928B-66EDA7892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4E078-09FD-4CEA-937F-5D29B69A6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DECD9-7561-44B9-B67D-D9B6985E3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39983-605B-4E1F-A6A9-852DE9A0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1C26C-294E-424C-9C6B-48682397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93462-440A-43D0-B360-52564ABB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60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9AB0-3CD3-4277-B995-09F2B95AC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6ACE79-96F0-4C76-AC36-EA8E485A6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3F305-9720-434A-992F-A8C23CD7A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99F6F-F1AD-40B5-B036-D671EC12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C5A79-FD71-425A-A533-93063EA2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8AFA7-7142-4902-B0DE-493AA14C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08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4B458-CD07-420E-8B05-E406621BB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EA53F-C73D-48FF-82B4-3DBDDEB9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E37C6-065A-42DF-A6D3-8DE30C048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9692-3D49-4973-8A92-8E9DF9AD5CD9}" type="datetimeFigureOut">
              <a:rPr lang="nl-NL" smtClean="0"/>
              <a:t>16-12-2019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83FF5-112E-49DF-A1B0-05484D2DE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9A7C9-120A-4693-A2D3-E09F2B96B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C254D-0993-4A7C-9060-1F0596B59B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82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B4A2003-AAD4-43DA-9630-FE5668E1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CC7D9F-54E3-4B53-88AD-158BA3567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190EFD-9099-4B27-BBBE-BE378EE4F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2765-3102-493C-B6AB-C0FF5E5DFF7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16-12-2019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526A43-551C-497D-9DBC-58058A4EF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798708-EBDF-4FA6-9625-8AD773C98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4F8E-ADA9-44DC-BD3B-31A2E1FBFDF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5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54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9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37EF-F833-3240-B6BF-D28928E224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B1EA-0B38-9C43-9EC0-C423CC17E9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jp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20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702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					</a:t>
            </a:r>
            <a:r>
              <a:rPr lang="nl-NL" sz="5400" dirty="0" smtClean="0"/>
              <a:t/>
            </a:r>
            <a:br>
              <a:rPr lang="nl-NL" sz="5400" dirty="0" smtClean="0"/>
            </a:br>
            <a:r>
              <a:rPr lang="nl-NL" sz="5400" dirty="0" smtClean="0"/>
              <a:t>  actie (BLIS 2.0) digitalisering vaarwegen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6300" y="2952749"/>
            <a:ext cx="10515600" cy="1924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800" dirty="0" err="1" smtClean="0"/>
              <a:t>PoC</a:t>
            </a:r>
            <a:r>
              <a:rPr lang="nl-NL" sz="4800" dirty="0" smtClean="0"/>
              <a:t> / Design Sprint</a:t>
            </a:r>
            <a:endParaRPr lang="nl-NL" sz="4800" dirty="0"/>
          </a:p>
          <a:p>
            <a:pPr marL="0" indent="0" algn="ctr">
              <a:buNone/>
            </a:pPr>
            <a:r>
              <a:rPr lang="nl-NL" sz="6600" dirty="0" smtClean="0"/>
              <a:t> </a:t>
            </a:r>
            <a:r>
              <a:rPr lang="nl-NL" sz="7200" dirty="0" smtClean="0"/>
              <a:t>FLOW MANAGEMENT HUB</a:t>
            </a:r>
            <a:endParaRPr lang="nl-NL" sz="6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/>
          <a:stretch/>
        </p:blipFill>
        <p:spPr>
          <a:xfrm>
            <a:off x="4210050" y="5708033"/>
            <a:ext cx="3848100" cy="97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35500" y="399534"/>
            <a:ext cx="11664674" cy="6300682"/>
            <a:chOff x="335500" y="382282"/>
            <a:chExt cx="11664674" cy="6300682"/>
          </a:xfrm>
        </p:grpSpPr>
        <p:pic>
          <p:nvPicPr>
            <p:cNvPr id="3" name="Afbeelding 2" descr="Afbeelding met buiten&#10;&#10;Automatisch gegenereerde beschrijving">
              <a:extLst>
                <a:ext uri="{FF2B5EF4-FFF2-40B4-BE49-F238E27FC236}">
                  <a16:creationId xmlns:a16="http://schemas.microsoft.com/office/drawing/2014/main" id="{2F6FD710-FF47-4B31-A589-ADB12D6AC5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128" y="5377151"/>
              <a:ext cx="1073848" cy="1073848"/>
            </a:xfrm>
            <a:prstGeom prst="rect">
              <a:avLst/>
            </a:prstGeom>
          </p:spPr>
        </p:pic>
        <p:pic>
          <p:nvPicPr>
            <p:cNvPr id="4" name="Afbeelding 3" descr="Afbeelding met dier&#10;&#10;Automatisch gegenereerde beschrijving">
              <a:extLst>
                <a:ext uri="{FF2B5EF4-FFF2-40B4-BE49-F238E27FC236}">
                  <a16:creationId xmlns:a16="http://schemas.microsoft.com/office/drawing/2014/main" id="{82345B32-FC2E-40B9-AB58-D12F569F2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249" y="614546"/>
              <a:ext cx="2369668" cy="1255924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459342BB-9D40-4C3C-B99C-82F3D4484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3917" y="1697266"/>
              <a:ext cx="2791204" cy="867912"/>
            </a:xfrm>
            <a:prstGeom prst="rect">
              <a:avLst/>
            </a:prstGeom>
          </p:spPr>
        </p:pic>
        <p:pic>
          <p:nvPicPr>
            <p:cNvPr id="6" name="Afbeelding 5" descr="Afbeelding met illustratie&#10;&#10;Automatisch gegenereerde beschrijving">
              <a:extLst>
                <a:ext uri="{FF2B5EF4-FFF2-40B4-BE49-F238E27FC236}">
                  <a16:creationId xmlns:a16="http://schemas.microsoft.com/office/drawing/2014/main" id="{E114D254-E53E-4B8A-AAF6-06004DA39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8199" y="4586511"/>
              <a:ext cx="3599688" cy="621097"/>
            </a:xfrm>
            <a:prstGeom prst="rect">
              <a:avLst/>
            </a:prstGeom>
          </p:spPr>
        </p:pic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7F9D29AE-435E-440B-80DE-7113E34569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827" y="382282"/>
              <a:ext cx="2417297" cy="1017526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9689082-B0CB-4480-8386-239A3FD64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500" y="1870470"/>
              <a:ext cx="3468567" cy="1389415"/>
            </a:xfrm>
            <a:prstGeom prst="rect">
              <a:avLst/>
            </a:prstGeom>
          </p:spPr>
        </p:pic>
        <p:pic>
          <p:nvPicPr>
            <p:cNvPr id="9" name="Afbeelding 8" descr="Afbeelding met illustratie&#10;&#10;Automatisch gegenereerde beschrijving">
              <a:extLst>
                <a:ext uri="{FF2B5EF4-FFF2-40B4-BE49-F238E27FC236}">
                  <a16:creationId xmlns:a16="http://schemas.microsoft.com/office/drawing/2014/main" id="{D4552843-2F91-484A-8A83-7B3AD1768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4177" y="2131222"/>
              <a:ext cx="3599688" cy="719328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F1886FC6-FBB0-4F5F-B17E-0831E1E059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776" b="36392"/>
            <a:stretch/>
          </p:blipFill>
          <p:spPr>
            <a:xfrm>
              <a:off x="8635220" y="5839700"/>
              <a:ext cx="3069002" cy="561425"/>
            </a:xfrm>
            <a:prstGeom prst="rect">
              <a:avLst/>
            </a:prstGeom>
          </p:spPr>
        </p:pic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D6C7D621-CEAC-4615-B90D-F1F32B49A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9056" y="3040332"/>
              <a:ext cx="2175156" cy="1254455"/>
            </a:xfrm>
            <a:prstGeom prst="rect">
              <a:avLst/>
            </a:prstGeom>
          </p:spPr>
        </p:pic>
        <p:pic>
          <p:nvPicPr>
            <p:cNvPr id="12" name="Afbeelding 11" descr="Afbeelding met boom&#10;&#10;Automatisch gegenereerde beschrijving">
              <a:extLst>
                <a:ext uri="{FF2B5EF4-FFF2-40B4-BE49-F238E27FC236}">
                  <a16:creationId xmlns:a16="http://schemas.microsoft.com/office/drawing/2014/main" id="{B3AD92FE-0B23-4C0C-81F7-F71527A0E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3693" y="3362485"/>
              <a:ext cx="1984397" cy="735550"/>
            </a:xfrm>
            <a:prstGeom prst="rect">
              <a:avLst/>
            </a:prstGeom>
          </p:spPr>
        </p:pic>
        <p:pic>
          <p:nvPicPr>
            <p:cNvPr id="13" name="Afbeelding 12" descr="Afbeelding met illustratie&#10;&#10;Automatisch gegenereerde beschrijving">
              <a:extLst>
                <a:ext uri="{FF2B5EF4-FFF2-40B4-BE49-F238E27FC236}">
                  <a16:creationId xmlns:a16="http://schemas.microsoft.com/office/drawing/2014/main" id="{C47F8C93-FB20-4222-8A39-F8AF9AA70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0755" y="4652159"/>
              <a:ext cx="3323564" cy="1261916"/>
            </a:xfrm>
            <a:prstGeom prst="rect">
              <a:avLst/>
            </a:prstGeom>
          </p:spPr>
        </p:pic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F3B8940B-D629-4A91-9A89-8A4E9F632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2150" y="5145186"/>
              <a:ext cx="1862551" cy="1537778"/>
            </a:xfrm>
            <a:prstGeom prst="rect">
              <a:avLst/>
            </a:prstGeom>
          </p:spPr>
        </p:pic>
        <p:pic>
          <p:nvPicPr>
            <p:cNvPr id="15" name="Picture 2" descr="http://www.spuitdoppenkeuze.nl/system/comfy/cms/files/files/000/000/014/original/Infrastructuur-Waterstaat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7349" y="2952563"/>
              <a:ext cx="2730850" cy="1115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2674" y="891045"/>
              <a:ext cx="2857500" cy="952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17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600" dirty="0" smtClean="0"/>
              <a:t>PLATFORM</a:t>
            </a:r>
            <a:endParaRPr lang="nl-NL" sz="6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1450" y="1520824"/>
            <a:ext cx="117729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sz="3600" dirty="0" smtClean="0"/>
              <a:t>Kan “alle”  </a:t>
            </a:r>
            <a:r>
              <a:rPr lang="nl-NL" sz="3600" b="1" u="sng" dirty="0" smtClean="0"/>
              <a:t>binnenvaart</a:t>
            </a:r>
            <a:r>
              <a:rPr lang="nl-NL" sz="3600" dirty="0" smtClean="0"/>
              <a:t> data op de Goederen Corridor met elkaar praten </a:t>
            </a:r>
            <a:r>
              <a:rPr lang="nl-NL" sz="3600" dirty="0"/>
              <a:t>? de potentie laat zien van werken op </a:t>
            </a:r>
            <a:r>
              <a:rPr lang="nl-NL" sz="3600" dirty="0" smtClean="0"/>
              <a:t>DSH</a:t>
            </a:r>
          </a:p>
          <a:p>
            <a:r>
              <a:rPr lang="nl-NL" sz="3600" dirty="0" smtClean="0"/>
              <a:t>Kan dit platform dit aan / juiste keuze / juiste samenwerking / first en last </a:t>
            </a:r>
            <a:r>
              <a:rPr lang="nl-NL" sz="3600" dirty="0" err="1" smtClean="0"/>
              <a:t>mile</a:t>
            </a:r>
            <a:endParaRPr lang="nl-NL" sz="3600" dirty="0" smtClean="0"/>
          </a:p>
          <a:p>
            <a:r>
              <a:rPr lang="nl-NL" sz="3600" dirty="0" smtClean="0"/>
              <a:t>Kan deze big data ons verder brengen in de grote thema’s:</a:t>
            </a:r>
            <a:br>
              <a:rPr lang="nl-NL" sz="3600" dirty="0" smtClean="0"/>
            </a:br>
            <a:r>
              <a:rPr lang="nl-NL" sz="3600" dirty="0" smtClean="0"/>
              <a:t>beter benutten – bundelen/lege km – </a:t>
            </a:r>
            <a:r>
              <a:rPr lang="nl-NL" sz="3600" dirty="0" err="1" smtClean="0"/>
              <a:t>just</a:t>
            </a:r>
            <a:r>
              <a:rPr lang="nl-NL" sz="3600" dirty="0" smtClean="0"/>
              <a:t> in time - </a:t>
            </a:r>
            <a:r>
              <a:rPr lang="nl-NL" sz="3600" dirty="0" err="1" smtClean="0"/>
              <a:t>modal</a:t>
            </a:r>
            <a:r>
              <a:rPr lang="nl-NL" sz="3600" dirty="0" smtClean="0"/>
              <a:t> shift -  duurzaamheid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5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B9744BB-C719-4448-883D-EF7908582A37}"/>
              </a:ext>
            </a:extLst>
          </p:cNvPr>
          <p:cNvSpPr/>
          <p:nvPr/>
        </p:nvSpPr>
        <p:spPr>
          <a:xfrm>
            <a:off x="7587576" y="3715976"/>
            <a:ext cx="4244500" cy="2431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</a:rPr>
              <a:t>Overheidsplatform</a:t>
            </a:r>
            <a:endParaRPr lang="nl-N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2AFE85-BBA9-4A3D-ADF8-BD39C7081041}"/>
              </a:ext>
            </a:extLst>
          </p:cNvPr>
          <p:cNvSpPr/>
          <p:nvPr/>
        </p:nvSpPr>
        <p:spPr>
          <a:xfrm>
            <a:off x="359924" y="3715976"/>
            <a:ext cx="5466944" cy="24319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Domen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van de  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Basis Data Infra-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structuur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éénmalig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nl-N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9F5A75-6021-487A-A8C1-1213FEF294C1}"/>
              </a:ext>
            </a:extLst>
          </p:cNvPr>
          <p:cNvSpPr/>
          <p:nvPr/>
        </p:nvSpPr>
        <p:spPr>
          <a:xfrm>
            <a:off x="2626468" y="2684844"/>
            <a:ext cx="1420238" cy="9630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Engineering</a:t>
            </a:r>
            <a:endParaRPr lang="nl-N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8939A6-CD4C-4BE2-A069-4FD3F75127F6}"/>
              </a:ext>
            </a:extLst>
          </p:cNvPr>
          <p:cNvSpPr/>
          <p:nvPr/>
        </p:nvSpPr>
        <p:spPr>
          <a:xfrm>
            <a:off x="4280171" y="2684844"/>
            <a:ext cx="1420238" cy="9630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Science</a:t>
            </a:r>
            <a:endParaRPr lang="nl-N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2F4FA-CCF7-4A3A-82F6-46C144678B75}"/>
              </a:ext>
            </a:extLst>
          </p:cNvPr>
          <p:cNvSpPr/>
          <p:nvPr/>
        </p:nvSpPr>
        <p:spPr>
          <a:xfrm>
            <a:off x="5933874" y="2675116"/>
            <a:ext cx="1420238" cy="9630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Materie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Deskundig-heid</a:t>
            </a:r>
            <a:endParaRPr lang="nl-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EE7B0-19F4-41AE-BB78-310BBA37E027}"/>
              </a:ext>
            </a:extLst>
          </p:cNvPr>
          <p:cNvSpPr/>
          <p:nvPr/>
        </p:nvSpPr>
        <p:spPr>
          <a:xfrm>
            <a:off x="2626468" y="3861891"/>
            <a:ext cx="1420238" cy="96303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</a:t>
            </a:r>
            <a:r>
              <a:rPr lang="en-US" dirty="0" err="1"/>
              <a:t>bronnen</a:t>
            </a:r>
            <a:endParaRPr lang="nl-NL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981CEB-50A9-4AE1-8FF0-EF823A4B3678}"/>
              </a:ext>
            </a:extLst>
          </p:cNvPr>
          <p:cNvSpPr/>
          <p:nvPr/>
        </p:nvSpPr>
        <p:spPr>
          <a:xfrm>
            <a:off x="4280171" y="3861891"/>
            <a:ext cx="1420238" cy="9630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Connect-</a:t>
            </a:r>
            <a:br>
              <a:rPr lang="en-US" dirty="0"/>
            </a:br>
            <a:r>
              <a:rPr lang="en-US" dirty="0" err="1"/>
              <a:t>iviteit</a:t>
            </a:r>
            <a:endParaRPr lang="nl-N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1BA291-9B64-4C66-80A8-56C490D5A0FE}"/>
              </a:ext>
            </a:extLst>
          </p:cNvPr>
          <p:cNvSpPr/>
          <p:nvPr/>
        </p:nvSpPr>
        <p:spPr>
          <a:xfrm>
            <a:off x="4280171" y="1507797"/>
            <a:ext cx="1420238" cy="9630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Creativiteit</a:t>
            </a:r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88A3F3-88A5-4F53-906D-9AB1B6D6772E}"/>
              </a:ext>
            </a:extLst>
          </p:cNvPr>
          <p:cNvSpPr/>
          <p:nvPr/>
        </p:nvSpPr>
        <p:spPr>
          <a:xfrm>
            <a:off x="2626468" y="5038938"/>
            <a:ext cx="1420238" cy="9630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Security</a:t>
            </a:r>
            <a:endParaRPr lang="nl-N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84693F-59BF-44C5-BC5B-F696E397868E}"/>
              </a:ext>
            </a:extLst>
          </p:cNvPr>
          <p:cNvSpPr/>
          <p:nvPr/>
        </p:nvSpPr>
        <p:spPr>
          <a:xfrm>
            <a:off x="4280171" y="5038938"/>
            <a:ext cx="1420238" cy="9630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Robuustheid</a:t>
            </a: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B9AF8F-C29E-405D-95A1-799E8A6BCE86}"/>
              </a:ext>
            </a:extLst>
          </p:cNvPr>
          <p:cNvSpPr/>
          <p:nvPr/>
        </p:nvSpPr>
        <p:spPr>
          <a:xfrm>
            <a:off x="2660516" y="1507797"/>
            <a:ext cx="1420238" cy="96303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Idee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kans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30EBC3-B2CC-42EF-89B6-A2320102CD48}"/>
              </a:ext>
            </a:extLst>
          </p:cNvPr>
          <p:cNvSpPr/>
          <p:nvPr/>
        </p:nvSpPr>
        <p:spPr>
          <a:xfrm>
            <a:off x="7808073" y="5048676"/>
            <a:ext cx="1420238" cy="963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Standaarden</a:t>
            </a:r>
            <a:endParaRPr lang="nl-NL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8917BF-E3C1-4D55-8D63-309733ECB25F}"/>
              </a:ext>
            </a:extLst>
          </p:cNvPr>
          <p:cNvSpPr/>
          <p:nvPr/>
        </p:nvSpPr>
        <p:spPr>
          <a:xfrm>
            <a:off x="7808073" y="3861891"/>
            <a:ext cx="1420238" cy="963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Governance</a:t>
            </a:r>
            <a:endParaRPr lang="nl-NL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0E0718-A748-4D1F-BBA8-FDB64178E45D}"/>
              </a:ext>
            </a:extLst>
          </p:cNvPr>
          <p:cNvSpPr/>
          <p:nvPr/>
        </p:nvSpPr>
        <p:spPr>
          <a:xfrm>
            <a:off x="7816177" y="2662961"/>
            <a:ext cx="1420238" cy="96303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Verdien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-model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FA1F79-FBB2-476D-B2E4-5676BB4E5671}"/>
              </a:ext>
            </a:extLst>
          </p:cNvPr>
          <p:cNvSpPr/>
          <p:nvPr/>
        </p:nvSpPr>
        <p:spPr>
          <a:xfrm>
            <a:off x="2626468" y="525294"/>
            <a:ext cx="4961108" cy="5622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Nodig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voor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PoC</a:t>
            </a: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(en </a:t>
            </a:r>
            <a:r>
              <a:rPr lang="en-US" sz="2400" b="1" dirty="0" err="1">
                <a:solidFill>
                  <a:schemeClr val="tx1"/>
                </a:solidFill>
              </a:rPr>
              <a:t>voor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deze</a:t>
            </a:r>
            <a:r>
              <a:rPr lang="en-US" sz="2400" b="1" dirty="0">
                <a:solidFill>
                  <a:schemeClr val="tx1"/>
                </a:solidFill>
              </a:rPr>
              <a:t> week </a:t>
            </a:r>
            <a:r>
              <a:rPr lang="en-US" sz="2400" b="1" dirty="0" err="1">
                <a:solidFill>
                  <a:schemeClr val="tx1"/>
                </a:solidFill>
              </a:rPr>
              <a:t>bijeengebracht</a:t>
            </a:r>
            <a:r>
              <a:rPr lang="en-US" sz="2400" b="1" dirty="0">
                <a:solidFill>
                  <a:schemeClr val="tx1"/>
                </a:solidFill>
              </a:rPr>
              <a:t>!)</a:t>
            </a:r>
            <a:endParaRPr lang="nl-NL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AC71CD-D71D-421A-A262-EF40B033325E}"/>
              </a:ext>
            </a:extLst>
          </p:cNvPr>
          <p:cNvSpPr/>
          <p:nvPr/>
        </p:nvSpPr>
        <p:spPr>
          <a:xfrm>
            <a:off x="7587576" y="525294"/>
            <a:ext cx="2699423" cy="5622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Nodig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voor</a:t>
            </a:r>
            <a:r>
              <a:rPr lang="en-US" dirty="0">
                <a:solidFill>
                  <a:schemeClr val="tx1"/>
                </a:solidFill>
              </a:rPr>
              <a:t>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”in </a:t>
            </a:r>
            <a:r>
              <a:rPr lang="en-US" dirty="0" err="1">
                <a:solidFill>
                  <a:schemeClr val="tx1"/>
                </a:solidFill>
              </a:rPr>
              <a:t>productiename</a:t>
            </a:r>
            <a:r>
              <a:rPr lang="en-US" dirty="0">
                <a:solidFill>
                  <a:schemeClr val="tx1"/>
                </a:solidFill>
              </a:rPr>
              <a:t>”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7F093A-7E2E-4CF1-B502-70E8CD3EDEE8}"/>
              </a:ext>
            </a:extLst>
          </p:cNvPr>
          <p:cNvSpPr/>
          <p:nvPr/>
        </p:nvSpPr>
        <p:spPr>
          <a:xfrm>
            <a:off x="288168" y="797668"/>
            <a:ext cx="340467" cy="27236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014154-AD35-4EF7-99D6-4A308F88976B}"/>
              </a:ext>
            </a:extLst>
          </p:cNvPr>
          <p:cNvSpPr txBox="1"/>
          <p:nvPr/>
        </p:nvSpPr>
        <p:spPr>
          <a:xfrm>
            <a:off x="768483" y="797668"/>
            <a:ext cx="18920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Ondernemer</a:t>
            </a:r>
            <a:endParaRPr lang="en-US" sz="1600" b="1" dirty="0"/>
          </a:p>
          <a:p>
            <a:endParaRPr lang="en-US" sz="1400" dirty="0"/>
          </a:p>
          <a:p>
            <a:r>
              <a:rPr lang="en-US" sz="1600" b="1" dirty="0" err="1"/>
              <a:t>Inhuur</a:t>
            </a:r>
            <a:r>
              <a:rPr lang="en-US" sz="1600" b="1" dirty="0"/>
              <a:t>, partner of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err="1" smtClean="0"/>
              <a:t>ondernemer</a:t>
            </a:r>
            <a:endParaRPr lang="en-US" sz="1600" b="1" dirty="0"/>
          </a:p>
          <a:p>
            <a:r>
              <a:rPr lang="nl-NL" sz="1400" b="1" dirty="0" smtClean="0"/>
              <a:t/>
            </a:r>
            <a:br>
              <a:rPr lang="nl-NL" sz="1400" b="1" dirty="0" smtClean="0"/>
            </a:br>
            <a:r>
              <a:rPr lang="nl-NL" sz="1600" b="1" dirty="0" smtClean="0"/>
              <a:t>Data </a:t>
            </a:r>
            <a:r>
              <a:rPr lang="nl-NL" sz="1600" b="1" dirty="0"/>
              <a:t>bron eigenaar</a:t>
            </a:r>
          </a:p>
          <a:p>
            <a:endParaRPr lang="nl-NL" sz="1400" dirty="0"/>
          </a:p>
          <a:p>
            <a:r>
              <a:rPr lang="nl-NL" sz="1600" b="1" dirty="0"/>
              <a:t>Basis Data </a:t>
            </a:r>
            <a:r>
              <a:rPr lang="nl-NL" sz="1600" b="1" dirty="0" smtClean="0"/>
              <a:t/>
            </a:r>
            <a:br>
              <a:rPr lang="nl-NL" sz="1600" b="1" dirty="0" smtClean="0"/>
            </a:br>
            <a:r>
              <a:rPr lang="nl-NL" sz="1600" b="1" dirty="0" smtClean="0"/>
              <a:t>Infrastructuur</a:t>
            </a:r>
            <a:endParaRPr lang="nl-NL" sz="1600" b="1" dirty="0"/>
          </a:p>
          <a:p>
            <a:r>
              <a:rPr lang="nl-NL" sz="1600" b="1" dirty="0" smtClean="0"/>
              <a:t/>
            </a:r>
            <a:br>
              <a:rPr lang="nl-NL" sz="1600" b="1" dirty="0" smtClean="0"/>
            </a:br>
            <a:r>
              <a:rPr lang="nl-NL" sz="1600" b="1" dirty="0" smtClean="0"/>
              <a:t>…(</a:t>
            </a:r>
            <a:r>
              <a:rPr lang="nl-NL" sz="1600" b="1" dirty="0" err="1"/>
              <a:t>ntb</a:t>
            </a:r>
            <a:r>
              <a:rPr lang="nl-NL" sz="1600" b="1" dirty="0"/>
              <a:t>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F10F82-14CE-47BB-ADA7-B2C586A3A954}"/>
              </a:ext>
            </a:extLst>
          </p:cNvPr>
          <p:cNvSpPr/>
          <p:nvPr/>
        </p:nvSpPr>
        <p:spPr>
          <a:xfrm>
            <a:off x="252917" y="1371615"/>
            <a:ext cx="340467" cy="2723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793BC7-1095-4427-9D6B-84484A2A6447}"/>
              </a:ext>
            </a:extLst>
          </p:cNvPr>
          <p:cNvSpPr/>
          <p:nvPr/>
        </p:nvSpPr>
        <p:spPr>
          <a:xfrm>
            <a:off x="276017" y="1988551"/>
            <a:ext cx="340467" cy="27236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F39CF3-67CD-44B5-9AD7-A90B04871ECC}"/>
              </a:ext>
            </a:extLst>
          </p:cNvPr>
          <p:cNvSpPr/>
          <p:nvPr/>
        </p:nvSpPr>
        <p:spPr>
          <a:xfrm>
            <a:off x="276018" y="2548662"/>
            <a:ext cx="340467" cy="2723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CCE395-EFD6-48CA-8E63-9290EE7956E3}"/>
              </a:ext>
            </a:extLst>
          </p:cNvPr>
          <p:cNvSpPr/>
          <p:nvPr/>
        </p:nvSpPr>
        <p:spPr>
          <a:xfrm>
            <a:off x="288167" y="3164760"/>
            <a:ext cx="340467" cy="272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49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09550" y="514350"/>
            <a:ext cx="11677650" cy="5699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400" dirty="0"/>
              <a:t>We willen aantonen dat de samenwerking van digitale initiatieven werkt en toegevoegde waarde levert aan de bovenliggende acties zoals duurzaamheid, beter benutten, </a:t>
            </a:r>
            <a:r>
              <a:rPr lang="nl-NL" sz="4400" dirty="0" err="1"/>
              <a:t>modal</a:t>
            </a:r>
            <a:r>
              <a:rPr lang="nl-NL" sz="4400" dirty="0"/>
              <a:t> shift, </a:t>
            </a:r>
            <a:r>
              <a:rPr lang="nl-NL" sz="4400" dirty="0" err="1"/>
              <a:t>just</a:t>
            </a:r>
            <a:r>
              <a:rPr lang="nl-NL" sz="4400" dirty="0"/>
              <a:t> in time en het terugbrengen van het nog steeds te grote percentage lege km. Alle relevante partijen nemen deel aan de data uitwisseling op dit unieke platform.</a:t>
            </a:r>
          </a:p>
        </p:txBody>
      </p:sp>
    </p:spTree>
    <p:extLst>
      <p:ext uri="{BB962C8B-B14F-4D97-AF65-F5344CB8AC3E}">
        <p14:creationId xmlns:p14="http://schemas.microsoft.com/office/powerpoint/2010/main" val="40664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03" y="209550"/>
            <a:ext cx="11885797" cy="6648450"/>
          </a:xfrm>
        </p:spPr>
      </p:pic>
    </p:spTree>
    <p:extLst>
      <p:ext uri="{BB962C8B-B14F-4D97-AF65-F5344CB8AC3E}">
        <p14:creationId xmlns:p14="http://schemas.microsoft.com/office/powerpoint/2010/main" val="14301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3859"/>
            <a:ext cx="9144000" cy="704193"/>
          </a:xfrm>
        </p:spPr>
        <p:txBody>
          <a:bodyPr/>
          <a:lstStyle/>
          <a:p>
            <a:r>
              <a:rPr lang="nl-NL" dirty="0"/>
              <a:t>Huidige situatie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86" y="1168052"/>
            <a:ext cx="4931056" cy="51171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02014" y="2710956"/>
            <a:ext cx="63692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Geeft een overzicht over de ligplaats; onder andere afmetingen en aantal kegels.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Biedt inzicht in hoeveel schepen binnen de ligplaats aanwezig zijn.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Geeft in een percentage aan hoe vol de ligplaats is.</a:t>
            </a:r>
          </a:p>
        </p:txBody>
      </p:sp>
    </p:spTree>
    <p:extLst>
      <p:ext uri="{BB962C8B-B14F-4D97-AF65-F5344CB8AC3E}">
        <p14:creationId xmlns:p14="http://schemas.microsoft.com/office/powerpoint/2010/main" val="7274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3859"/>
            <a:ext cx="9144000" cy="704193"/>
          </a:xfrm>
        </p:spPr>
        <p:txBody>
          <a:bodyPr/>
          <a:lstStyle/>
          <a:p>
            <a:r>
              <a:rPr lang="nl-NL" dirty="0"/>
              <a:t>Toevoegingen nieuwe systeem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86" y="1168051"/>
            <a:ext cx="4934435" cy="51206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91504" y="2435710"/>
            <a:ext cx="63692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Laat de positie zien van schepen op de ligplaats.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Dit geeft een duidelijker beeld van de drukte op een ligplaats.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Hierdoor wordt het gemakkelijker voor schippers of er nog ruimte is voor hun schip op de ligplaats.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Hiermee zorgt het voor een effectiever en efficiënter gebruik van ligplaatsen op de corridor.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98"/>
          <a:stretch/>
        </p:blipFill>
        <p:spPr>
          <a:xfrm>
            <a:off x="506685" y="1168051"/>
            <a:ext cx="4934435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8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3859"/>
            <a:ext cx="9144000" cy="704193"/>
          </a:xfrm>
        </p:spPr>
        <p:txBody>
          <a:bodyPr/>
          <a:lstStyle/>
          <a:p>
            <a:r>
              <a:rPr lang="nl-NL" dirty="0"/>
              <a:t>Toevoegingen nieuwe systeem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86" y="1168051"/>
            <a:ext cx="4934435" cy="51206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91504" y="2435710"/>
            <a:ext cx="63692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Laat de positie zien van schepen op de ligplaats.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Dit geeft een duidelijker beeld van de drukte op een ligplaats.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Hierdoor wordt het gemakkelijker voor schippers of er nog ruimte is voor hun schip op de ligplaats.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Hiermee zorgt het voor een effectiever en efficiënter gebruik van ligplaatsen op de corridor.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98"/>
          <a:stretch/>
        </p:blipFill>
        <p:spPr>
          <a:xfrm>
            <a:off x="506685" y="1168051"/>
            <a:ext cx="4934435" cy="51206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5"/>
          <a:stretch/>
        </p:blipFill>
        <p:spPr>
          <a:xfrm>
            <a:off x="506685" y="1168051"/>
            <a:ext cx="4934436" cy="512064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4549515" y="3173505"/>
            <a:ext cx="355001" cy="63399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93033" y="3173504"/>
            <a:ext cx="85955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prstClr val="black"/>
                </a:solidFill>
              </a:rPr>
              <a:t>Afstand: 60 m.</a:t>
            </a:r>
          </a:p>
        </p:txBody>
      </p:sp>
    </p:spTree>
    <p:extLst>
      <p:ext uri="{BB962C8B-B14F-4D97-AF65-F5344CB8AC3E}">
        <p14:creationId xmlns:p14="http://schemas.microsoft.com/office/powerpoint/2010/main" val="11304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76CF69A-0A45-4932-BB03-6A91A7C1F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3" y="4243047"/>
            <a:ext cx="2305420" cy="815121"/>
          </a:xfrm>
          <a:prstGeom prst="rect">
            <a:avLst/>
          </a:prstGeom>
        </p:spPr>
      </p:pic>
      <p:grpSp>
        <p:nvGrpSpPr>
          <p:cNvPr id="2" name="Groep 1"/>
          <p:cNvGrpSpPr/>
          <p:nvPr/>
        </p:nvGrpSpPr>
        <p:grpSpPr>
          <a:xfrm>
            <a:off x="335500" y="399534"/>
            <a:ext cx="11664674" cy="6300682"/>
            <a:chOff x="335500" y="382282"/>
            <a:chExt cx="11664674" cy="6300682"/>
          </a:xfrm>
        </p:grpSpPr>
        <p:pic>
          <p:nvPicPr>
            <p:cNvPr id="5" name="Afbeelding 4" descr="Afbeelding met buiten&#10;&#10;Automatisch gegenereerde beschrijving">
              <a:extLst>
                <a:ext uri="{FF2B5EF4-FFF2-40B4-BE49-F238E27FC236}">
                  <a16:creationId xmlns:a16="http://schemas.microsoft.com/office/drawing/2014/main" id="{2F6FD710-FF47-4B31-A589-ADB12D6AC5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128" y="5377151"/>
              <a:ext cx="1073848" cy="1073848"/>
            </a:xfrm>
            <a:prstGeom prst="rect">
              <a:avLst/>
            </a:prstGeom>
          </p:spPr>
        </p:pic>
        <p:pic>
          <p:nvPicPr>
            <p:cNvPr id="7" name="Afbeelding 6" descr="Afbeelding met dier&#10;&#10;Automatisch gegenereerde beschrijving">
              <a:extLst>
                <a:ext uri="{FF2B5EF4-FFF2-40B4-BE49-F238E27FC236}">
                  <a16:creationId xmlns:a16="http://schemas.microsoft.com/office/drawing/2014/main" id="{82345B32-FC2E-40B9-AB58-D12F569F2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249" y="614546"/>
              <a:ext cx="2369668" cy="1255924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459342BB-9D40-4C3C-B99C-82F3D4484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3917" y="1697266"/>
              <a:ext cx="2791204" cy="867912"/>
            </a:xfrm>
            <a:prstGeom prst="rect">
              <a:avLst/>
            </a:prstGeom>
          </p:spPr>
        </p:pic>
        <p:pic>
          <p:nvPicPr>
            <p:cNvPr id="11" name="Afbeelding 10" descr="Afbeelding met illustratie&#10;&#10;Automatisch gegenereerde beschrijving">
              <a:extLst>
                <a:ext uri="{FF2B5EF4-FFF2-40B4-BE49-F238E27FC236}">
                  <a16:creationId xmlns:a16="http://schemas.microsoft.com/office/drawing/2014/main" id="{E114D254-E53E-4B8A-AAF6-06004DA39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8199" y="4586511"/>
              <a:ext cx="3599688" cy="621097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7F9D29AE-435E-440B-80DE-7113E34569B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827" y="382282"/>
              <a:ext cx="2417297" cy="1017526"/>
            </a:xfrm>
            <a:prstGeom prst="rect">
              <a:avLst/>
            </a:prstGeom>
          </p:spPr>
        </p:pic>
        <p:pic>
          <p:nvPicPr>
            <p:cNvPr id="15" name="Afbeelding 14">
              <a:extLst>
                <a:ext uri="{FF2B5EF4-FFF2-40B4-BE49-F238E27FC236}">
                  <a16:creationId xmlns:a16="http://schemas.microsoft.com/office/drawing/2014/main" id="{19689082-B0CB-4480-8386-239A3FD64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500" y="1870470"/>
              <a:ext cx="3468567" cy="1389415"/>
            </a:xfrm>
            <a:prstGeom prst="rect">
              <a:avLst/>
            </a:prstGeom>
          </p:spPr>
        </p:pic>
        <p:pic>
          <p:nvPicPr>
            <p:cNvPr id="17" name="Afbeelding 16" descr="Afbeelding met illustratie&#10;&#10;Automatisch gegenereerde beschrijving">
              <a:extLst>
                <a:ext uri="{FF2B5EF4-FFF2-40B4-BE49-F238E27FC236}">
                  <a16:creationId xmlns:a16="http://schemas.microsoft.com/office/drawing/2014/main" id="{D4552843-2F91-484A-8A83-7B3AD1768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4177" y="2131222"/>
              <a:ext cx="3599688" cy="719328"/>
            </a:xfrm>
            <a:prstGeom prst="rect">
              <a:avLst/>
            </a:prstGeom>
          </p:spPr>
        </p:pic>
        <p:pic>
          <p:nvPicPr>
            <p:cNvPr id="19" name="Afbeelding 18">
              <a:extLst>
                <a:ext uri="{FF2B5EF4-FFF2-40B4-BE49-F238E27FC236}">
                  <a16:creationId xmlns:a16="http://schemas.microsoft.com/office/drawing/2014/main" id="{F1886FC6-FBB0-4F5F-B17E-0831E1E059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776" b="36392"/>
            <a:stretch/>
          </p:blipFill>
          <p:spPr>
            <a:xfrm>
              <a:off x="8635220" y="5839700"/>
              <a:ext cx="3069002" cy="561425"/>
            </a:xfrm>
            <a:prstGeom prst="rect">
              <a:avLst/>
            </a:prstGeom>
          </p:spPr>
        </p:pic>
        <p:pic>
          <p:nvPicPr>
            <p:cNvPr id="21" name="Afbeelding 20">
              <a:extLst>
                <a:ext uri="{FF2B5EF4-FFF2-40B4-BE49-F238E27FC236}">
                  <a16:creationId xmlns:a16="http://schemas.microsoft.com/office/drawing/2014/main" id="{D6C7D621-CEAC-4615-B90D-F1F32B49A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9056" y="3040332"/>
              <a:ext cx="2175156" cy="1254455"/>
            </a:xfrm>
            <a:prstGeom prst="rect">
              <a:avLst/>
            </a:prstGeom>
          </p:spPr>
        </p:pic>
        <p:pic>
          <p:nvPicPr>
            <p:cNvPr id="25" name="Afbeelding 24" descr="Afbeelding met boom&#10;&#10;Automatisch gegenereerde beschrijving">
              <a:extLst>
                <a:ext uri="{FF2B5EF4-FFF2-40B4-BE49-F238E27FC236}">
                  <a16:creationId xmlns:a16="http://schemas.microsoft.com/office/drawing/2014/main" id="{B3AD92FE-0B23-4C0C-81F7-F71527A0E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3693" y="3362485"/>
              <a:ext cx="1984397" cy="735550"/>
            </a:xfrm>
            <a:prstGeom prst="rect">
              <a:avLst/>
            </a:prstGeom>
          </p:spPr>
        </p:pic>
        <p:pic>
          <p:nvPicPr>
            <p:cNvPr id="27" name="Afbeelding 26" descr="Afbeelding met illustratie&#10;&#10;Automatisch gegenereerde beschrijving">
              <a:extLst>
                <a:ext uri="{FF2B5EF4-FFF2-40B4-BE49-F238E27FC236}">
                  <a16:creationId xmlns:a16="http://schemas.microsoft.com/office/drawing/2014/main" id="{C47F8C93-FB20-4222-8A39-F8AF9AA70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0755" y="4652159"/>
              <a:ext cx="3323564" cy="1261916"/>
            </a:xfrm>
            <a:prstGeom prst="rect">
              <a:avLst/>
            </a:prstGeom>
          </p:spPr>
        </p:pic>
        <p:pic>
          <p:nvPicPr>
            <p:cNvPr id="29" name="Afbeelding 28">
              <a:extLst>
                <a:ext uri="{FF2B5EF4-FFF2-40B4-BE49-F238E27FC236}">
                  <a16:creationId xmlns:a16="http://schemas.microsoft.com/office/drawing/2014/main" id="{F3B8940B-D629-4A91-9A89-8A4E9F632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2150" y="5145186"/>
              <a:ext cx="1862551" cy="1537778"/>
            </a:xfrm>
            <a:prstGeom prst="rect">
              <a:avLst/>
            </a:prstGeom>
          </p:spPr>
        </p:pic>
        <p:pic>
          <p:nvPicPr>
            <p:cNvPr id="1026" name="Picture 2" descr="http://www.spuitdoppenkeuze.nl/system/comfy/cms/files/files/000/000/014/original/Infrastructuur-Waterstaat.pn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7349" y="2952563"/>
              <a:ext cx="2730850" cy="1115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2674" y="891045"/>
              <a:ext cx="2857500" cy="952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33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Breedbeeld</PresentationFormat>
  <Paragraphs>60</Paragraphs>
  <Slides>10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5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Kantoorthema</vt:lpstr>
      <vt:lpstr>1_Office Theme</vt:lpstr>
      <vt:lpstr>2_Office Theme</vt:lpstr>
      <vt:lpstr>3_Office Theme</vt:lpstr>
      <vt:lpstr>        actie (BLIS 2.0) digitalisering vaarwegen</vt:lpstr>
      <vt:lpstr>PLATFORM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Hamelynck, Twan</dc:creator>
  <cp:lastModifiedBy>Voll, M.A.S. (Margaret) - BSK</cp:lastModifiedBy>
  <cp:revision>20</cp:revision>
  <cp:lastPrinted>2019-09-23T15:31:40Z</cp:lastPrinted>
  <dcterms:created xsi:type="dcterms:W3CDTF">2019-09-21T09:03:03Z</dcterms:created>
  <dcterms:modified xsi:type="dcterms:W3CDTF">2019-12-16T09:44:18Z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2dc6f62-bb58-4b94-b6ca-9af54699d31b_Enabled">
    <vt:lpwstr>True</vt:lpwstr>
  </property>
  <property fmtid="{D5CDD505-2E9C-101B-9397-08002B2CF9AE}" pid="3" name="MSIP_Label_d2dc6f62-bb58-4b94-b6ca-9af54699d31b_SiteId">
    <vt:lpwstr>00000000-0000-0000-0000-000000000000</vt:lpwstr>
  </property>
  <property fmtid="{D5CDD505-2E9C-101B-9397-08002B2CF9AE}" pid="4" name="MSIP_Label_d2dc6f62-bb58-4b94-b6ca-9af54699d31b_Owner">
    <vt:lpwstr>twan.hamelynck@kpn.com</vt:lpwstr>
  </property>
  <property fmtid="{D5CDD505-2E9C-101B-9397-08002B2CF9AE}" pid="5" name="MSIP_Label_d2dc6f62-bb58-4b94-b6ca-9af54699d31b_SetDate">
    <vt:lpwstr>2019-09-21T09:39:55.1878649Z</vt:lpwstr>
  </property>
  <property fmtid="{D5CDD505-2E9C-101B-9397-08002B2CF9AE}" pid="6" name="MSIP_Label_d2dc6f62-bb58-4b94-b6ca-9af54699d31b_Name">
    <vt:lpwstr>Intern gebruik</vt:lpwstr>
  </property>
  <property fmtid="{D5CDD505-2E9C-101B-9397-08002B2CF9AE}" pid="7" name="MSIP_Label_d2dc6f62-bb58-4b94-b6ca-9af54699d31b_Application">
    <vt:lpwstr>Microsoft Azure Information Protection</vt:lpwstr>
  </property>
  <property fmtid="{D5CDD505-2E9C-101B-9397-08002B2CF9AE}" pid="8" name="MSIP_Label_d2dc6f62-bb58-4b94-b6ca-9af54699d31b_ActionId">
    <vt:lpwstr>3b5f3db2-d658-434b-a035-fe625cb2a57f</vt:lpwstr>
  </property>
  <property fmtid="{D5CDD505-2E9C-101B-9397-08002B2CF9AE}" pid="9" name="MSIP_Label_d2dc6f62-bb58-4b94-b6ca-9af54699d31b_Extended_MSFT_Method">
    <vt:lpwstr>Automatic</vt:lpwstr>
  </property>
  <property fmtid="{D5CDD505-2E9C-101B-9397-08002B2CF9AE}" pid="10" name="Sensitivity">
    <vt:lpwstr>Intern gebruik</vt:lpwstr>
  </property>
</Properties>
</file>