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375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303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B981-2216-40B0-B242-16996A44A50B}" type="datetimeFigureOut">
              <a:rPr lang="nl-NL" smtClean="0"/>
              <a:pPr/>
              <a:t>9-12-2019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91C59-3705-41EF-AD8E-4C288541071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268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EE686-0197-4587-97DE-A147BE7053EA}" type="datetimeFigureOut">
              <a:rPr lang="nl-NL" smtClean="0"/>
              <a:pPr/>
              <a:t>9-12-2019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A3C9C-82D5-44CC-B0E5-6F1CA835252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16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3C9C-82D5-44CC-B0E5-6F1CA8352527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A14D-B006-4DCC-A5FD-0B44CE510B1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sz="1800">
                <a:latin typeface="Trebuchet MS" pitchFamily="34" charset="0"/>
              </a:defRPr>
            </a:lvl1pPr>
            <a:lvl2pPr>
              <a:lnSpc>
                <a:spcPct val="114000"/>
              </a:lnSpc>
              <a:spcBef>
                <a:spcPts val="100"/>
              </a:spcBef>
              <a:defRPr sz="1600">
                <a:latin typeface="Trebuchet MS" pitchFamily="34" charset="0"/>
              </a:defRPr>
            </a:lvl2pPr>
            <a:lvl3pPr>
              <a:lnSpc>
                <a:spcPct val="114000"/>
              </a:lnSpc>
              <a:spcBef>
                <a:spcPts val="100"/>
              </a:spcBef>
              <a:defRPr sz="1600">
                <a:latin typeface="Trebuchet MS" pitchFamily="34" charset="0"/>
              </a:defRPr>
            </a:lvl3pPr>
            <a:lvl4pPr>
              <a:lnSpc>
                <a:spcPct val="114000"/>
              </a:lnSpc>
              <a:spcBef>
                <a:spcPts val="100"/>
              </a:spcBef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</a:lstStyle>
          <a:p>
            <a:pPr lvl="0"/>
            <a:r>
              <a:rPr lang="nl-NL" dirty="0"/>
              <a:t> 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20EF-EF29-41AC-B898-7A0BA4DBA72A}" type="datetime1">
              <a:rPr lang="nl-NL" smtClean="0"/>
              <a:pPr/>
              <a:t>9-12-2019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A14D-B006-4DCC-A5FD-0B44CE510B1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A14D-B006-4DCC-A5FD-0B44CE510B1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A14D-B006-4DCC-A5FD-0B44CE510B1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22413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A14D-B006-4DCC-A5FD-0B44CE510B1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BA14D-B006-4DCC-A5FD-0B44CE510B1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7884368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54" r:id="rId4"/>
    <p:sldLayoutId id="2147483655" r:id="rId5"/>
    <p:sldLayoutId id="2147483649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C389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ct val="20000"/>
        </a:spcBef>
        <a:buFont typeface="Wingdings" panose="05000000000000000000" pitchFamily="2" charset="2"/>
        <a:buChar char="q"/>
        <a:defRPr sz="1800" b="1" kern="1200">
          <a:solidFill>
            <a:srgbClr val="0C389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4000"/>
        </a:lnSpc>
        <a:spcBef>
          <a:spcPct val="20000"/>
        </a:spcBef>
        <a:buFont typeface="Courier New" pitchFamily="49" charset="0"/>
        <a:buChar char="o"/>
        <a:defRPr sz="1600" b="1" kern="1200">
          <a:solidFill>
            <a:srgbClr val="0C389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ct val="20000"/>
        </a:spcBef>
        <a:buFont typeface="Arial" pitchFamily="34" charset="0"/>
        <a:buChar char="•"/>
        <a:defRPr sz="1600" kern="1200">
          <a:solidFill>
            <a:srgbClr val="0C389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ct val="20000"/>
        </a:spcBef>
        <a:buFont typeface="Arial" pitchFamily="34" charset="0"/>
        <a:buChar char="–"/>
        <a:defRPr sz="1600" kern="1200">
          <a:solidFill>
            <a:srgbClr val="0C389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ct val="20000"/>
        </a:spcBef>
        <a:buFont typeface="Wingdings" pitchFamily="2" charset="2"/>
        <a:buChar char=""/>
        <a:defRPr sz="1600" kern="1200">
          <a:solidFill>
            <a:srgbClr val="0C389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Pitch Afvalvervoer over water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Bijeenkomst actietrekkers MIRT Goederencorridors</a:t>
            </a:r>
          </a:p>
          <a:p>
            <a:r>
              <a:rPr lang="nl-NL" dirty="0"/>
              <a:t>10-12-2019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86137-2ED7-4A73-AB8E-6BBEFDF3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43316"/>
            <a:ext cx="6984776" cy="864096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Irado</a:t>
            </a:r>
            <a:r>
              <a:rPr lang="nl-NL" dirty="0"/>
              <a:t> gemeentes rondom Rotterdam -&gt; </a:t>
            </a:r>
            <a:r>
              <a:rPr lang="nl-NL" dirty="0" err="1"/>
              <a:t>Omrin</a:t>
            </a:r>
            <a:r>
              <a:rPr lang="nl-NL" dirty="0"/>
              <a:t> Heerenveen (</a:t>
            </a:r>
            <a:r>
              <a:rPr lang="nl-NL" dirty="0" err="1"/>
              <a:t>nascheidingsinstallatie</a:t>
            </a:r>
            <a:r>
              <a:rPr lang="nl-NL" dirty="0"/>
              <a:t>). Wat is nodig?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196C42-85A8-4700-A91D-CEC296C80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28" y="1982891"/>
            <a:ext cx="8239944" cy="4104456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Kade Heerenveen -&gt; Nu geen kade. </a:t>
            </a:r>
            <a:r>
              <a:rPr lang="nl-NL" dirty="0" err="1"/>
              <a:t>Omrin</a:t>
            </a:r>
            <a:r>
              <a:rPr lang="nl-NL" dirty="0"/>
              <a:t> ligt wel naast kanaal.</a:t>
            </a:r>
          </a:p>
          <a:p>
            <a:r>
              <a:rPr lang="nl-NL" dirty="0"/>
              <a:t>Meest optimale verpakkingswijze </a:t>
            </a:r>
          </a:p>
          <a:p>
            <a:pPr lvl="1"/>
            <a:r>
              <a:rPr lang="nl-NL" dirty="0"/>
              <a:t>Risico op broei minimaliseren</a:t>
            </a:r>
          </a:p>
          <a:p>
            <a:pPr lvl="1"/>
            <a:r>
              <a:rPr lang="nl-NL" dirty="0"/>
              <a:t>Afval mag niet worden geperst. Kwaliteit moet gewaarborgd blijven.</a:t>
            </a:r>
          </a:p>
          <a:p>
            <a:pPr lvl="1"/>
            <a:r>
              <a:rPr lang="nl-NL" dirty="0"/>
              <a:t>Aanvoervolume: Weinig opslagcapaciteit in Heerenveen. Containers als oplossing?</a:t>
            </a:r>
          </a:p>
          <a:p>
            <a:r>
              <a:rPr lang="nl-NL" dirty="0"/>
              <a:t>Inzicht in de voordelen van binnenvaart. Rijden nu al op CNG. Wat is de milieuwinst? Wat is de bereikbaarheidswinst?</a:t>
            </a:r>
          </a:p>
          <a:p>
            <a:r>
              <a:rPr lang="nl-NL" dirty="0"/>
              <a:t>Inzicht in de ketenkosten.</a:t>
            </a:r>
          </a:p>
          <a:p>
            <a:pPr lvl="1"/>
            <a:r>
              <a:rPr lang="nl-NL" dirty="0"/>
              <a:t>Reductie door slimme logistieke overslag?</a:t>
            </a:r>
          </a:p>
          <a:p>
            <a:pPr lvl="1"/>
            <a:r>
              <a:rPr lang="nl-NL" dirty="0"/>
              <a:t>Wat is nodig aan investeringen?</a:t>
            </a:r>
          </a:p>
          <a:p>
            <a:pPr lvl="1"/>
            <a:r>
              <a:rPr lang="nl-NL" dirty="0"/>
              <a:t>Haalbaarheid </a:t>
            </a:r>
            <a:r>
              <a:rPr lang="nl-NL" dirty="0" err="1"/>
              <a:t>mbv</a:t>
            </a:r>
            <a:r>
              <a:rPr lang="nl-NL" dirty="0"/>
              <a:t> langere afschrijvingstermijnen? Normale contractduur voor bv Vlaardingen is hooguit 6 jaar. Te kort om investering terug te verdienen.</a:t>
            </a:r>
          </a:p>
          <a:p>
            <a:r>
              <a:rPr lang="nl-NL" dirty="0"/>
              <a:t>Collectieve ketenaanpak is nodig. Iedereen moet mee genomen worden in het proces</a:t>
            </a:r>
          </a:p>
          <a:p>
            <a:r>
              <a:rPr lang="nl-NL" dirty="0"/>
              <a:t>Eventuele meerkosten moeilijk te verhalen op afvalstoffenheffing (politiek moeilijk). Hoe kan dit betaald worden?</a:t>
            </a:r>
          </a:p>
          <a:p>
            <a:r>
              <a:rPr lang="nl-NL" dirty="0"/>
              <a:t>Gemeente Vlaardingen heeft wel belang bij meer vervoer over water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034C93D-DC06-4B04-8A9C-F33E88CEF1A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/>
          <a:stretch/>
        </p:blipFill>
        <p:spPr bwMode="auto">
          <a:xfrm>
            <a:off x="7308304" y="967837"/>
            <a:ext cx="1835696" cy="159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615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D5ADA-F949-49B3-836E-AB2D5A6D3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nu verder?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7F329C-9F38-4239-9E87-41FE1C5B9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176464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Limburg:</a:t>
            </a:r>
          </a:p>
          <a:p>
            <a:pPr lvl="1"/>
            <a:r>
              <a:rPr lang="nl-NL" dirty="0"/>
              <a:t>Inzetten op modal shift in bestaande concessie?</a:t>
            </a:r>
          </a:p>
          <a:p>
            <a:pPr lvl="1"/>
            <a:r>
              <a:rPr lang="nl-NL" dirty="0"/>
              <a:t>Inzetten op slimme logistiek in nieuwe aanbesteding waar mogelijk?</a:t>
            </a:r>
          </a:p>
          <a:p>
            <a:r>
              <a:rPr lang="nl-NL" dirty="0"/>
              <a:t>Noord-Brabant:</a:t>
            </a:r>
          </a:p>
          <a:p>
            <a:pPr lvl="1"/>
            <a:r>
              <a:rPr lang="nl-NL" dirty="0"/>
              <a:t>Inzetten op provinciale / bovenregionale regie?</a:t>
            </a:r>
          </a:p>
          <a:p>
            <a:pPr lvl="1"/>
            <a:r>
              <a:rPr lang="nl-NL" dirty="0"/>
              <a:t>Meest optimale transportwijze definiëren?</a:t>
            </a:r>
          </a:p>
          <a:p>
            <a:pPr lvl="1"/>
            <a:r>
              <a:rPr lang="nl-NL" dirty="0"/>
              <a:t>Businesscase uitwerken en nagaan hoe investeringen gefinancierd kunnen worden?</a:t>
            </a:r>
          </a:p>
          <a:p>
            <a:r>
              <a:rPr lang="nl-NL" dirty="0" err="1"/>
              <a:t>Irado</a:t>
            </a:r>
            <a:r>
              <a:rPr lang="nl-NL" dirty="0"/>
              <a:t> gemeentes:</a:t>
            </a:r>
          </a:p>
          <a:p>
            <a:pPr lvl="1"/>
            <a:r>
              <a:rPr lang="nl-NL" dirty="0"/>
              <a:t>Focus op Vlaardingen – Heerenveen</a:t>
            </a:r>
          </a:p>
          <a:p>
            <a:pPr lvl="1"/>
            <a:r>
              <a:rPr lang="nl-NL" dirty="0"/>
              <a:t>Onderzoek Heerenveen: Nieuwe kade aan </a:t>
            </a:r>
            <a:r>
              <a:rPr lang="nl-NL" dirty="0" err="1"/>
              <a:t>Omrin</a:t>
            </a:r>
            <a:r>
              <a:rPr lang="nl-NL" dirty="0"/>
              <a:t> terrein of overslag in bestaande haven.</a:t>
            </a:r>
          </a:p>
          <a:p>
            <a:pPr lvl="1"/>
            <a:r>
              <a:rPr lang="nl-NL" dirty="0"/>
              <a:t>Betrekken van ketenpartners. Zijn (semi)overheid. Regie door het Rijk of de provincie?</a:t>
            </a:r>
          </a:p>
          <a:p>
            <a:pPr lvl="1"/>
            <a:r>
              <a:rPr lang="nl-NL" dirty="0"/>
              <a:t>Meest optimale transportwijze lijkt open-top container</a:t>
            </a:r>
          </a:p>
          <a:p>
            <a:pPr lvl="1"/>
            <a:r>
              <a:rPr lang="nl-NL" dirty="0"/>
              <a:t>Businesscase uitwerken en nagaan hoe investeringen gefinancierd kunnen worden?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808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D8842-5574-4784-B88B-7DADB57ADA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Hartelijk dank voor uw aandacht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ACBE20-1DCE-4CB1-A522-1DB01D07ED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1600" dirty="0"/>
              <a:t>Miranda Volker</a:t>
            </a:r>
          </a:p>
          <a:p>
            <a:r>
              <a:rPr lang="nl-NL" sz="1600" dirty="0"/>
              <a:t>mv@bureauvoorlichtingbinnenvaart.nl</a:t>
            </a:r>
          </a:p>
        </p:txBody>
      </p:sp>
    </p:spTree>
    <p:extLst>
      <p:ext uri="{BB962C8B-B14F-4D97-AF65-F5344CB8AC3E}">
        <p14:creationId xmlns:p14="http://schemas.microsoft.com/office/powerpoint/2010/main" val="144610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24"/>
            <a:ext cx="4762872" cy="144015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Onderzoek huishoudelijke restafval stromen voorjaar 2019</a:t>
            </a:r>
          </a:p>
          <a:p>
            <a:r>
              <a:rPr lang="nl-NL" dirty="0"/>
              <a:t>Identificatie van 6 potentiële modal- shift trajecten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9946CC1B-9E88-034C-8115-2B0E349E1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39" y="1628800"/>
            <a:ext cx="3831138" cy="4326724"/>
          </a:xfrm>
          <a:prstGeom prst="rect">
            <a:avLst/>
          </a:prstGeom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DC138BD-2E5E-4AED-8741-F2AC7835F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36707"/>
              </p:ext>
            </p:extLst>
          </p:nvPr>
        </p:nvGraphicFramePr>
        <p:xfrm>
          <a:off x="539552" y="3501008"/>
          <a:ext cx="4186448" cy="2134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7322199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24271309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62575898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784896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AVI restafval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Herkomst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Huishoudelijk </a:t>
                      </a:r>
                      <a:endParaRPr lang="nl-NL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restafval tonnage bij gemeentes langs de vaarwegen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Ingeschatte CO2 besparing  per jaar in </a:t>
                      </a:r>
                      <a:r>
                        <a:rPr lang="nl-NL" sz="900" u="sng" dirty="0">
                          <a:effectLst/>
                        </a:rPr>
                        <a:t>kiloton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6935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Attero Wijster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Limburg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76.940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988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1139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 err="1">
                          <a:effectLst/>
                        </a:rPr>
                        <a:t>Omrin</a:t>
                      </a:r>
                      <a:r>
                        <a:rPr lang="nl-NL" sz="900" dirty="0">
                          <a:effectLst/>
                        </a:rPr>
                        <a:t> Heerenveen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Zuid - Holland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49.858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498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77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 err="1">
                          <a:effectLst/>
                        </a:rPr>
                        <a:t>Attero</a:t>
                      </a:r>
                      <a:r>
                        <a:rPr lang="nl-NL" sz="900" dirty="0">
                          <a:effectLst/>
                        </a:rPr>
                        <a:t> Moerdijk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Noord-Brabant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61.324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272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6189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Attero Moerdijk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Noord-Brabant 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45.390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201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503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Attero Moerdijk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Gelderland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28.860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112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9402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HVC Dordrecht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Zuid - Holland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26.000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32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1682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331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Eindtotaal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288.372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2.104 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5039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594262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BA184EE-17AA-42BB-955A-09D21EE44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91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08CA4-9969-48A2-B0EE-8E6E64A4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Stakeholder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999E6E-F4B7-4E47-B13A-8047A4BAA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nl-NL" dirty="0"/>
              <a:t>3 trajecten geselecteerd</a:t>
            </a:r>
          </a:p>
          <a:p>
            <a:r>
              <a:rPr lang="nl-NL" dirty="0"/>
              <a:t>Per traject selectie van stakeholders:</a:t>
            </a:r>
          </a:p>
          <a:p>
            <a:pPr lvl="1"/>
            <a:r>
              <a:rPr lang="nl-NL" dirty="0"/>
              <a:t>Politiek: Gemeente en/of provincie</a:t>
            </a:r>
          </a:p>
          <a:p>
            <a:pPr lvl="1"/>
            <a:r>
              <a:rPr lang="nl-NL" dirty="0"/>
              <a:t>Samenwerkingsverbanden</a:t>
            </a:r>
          </a:p>
          <a:p>
            <a:pPr lvl="1"/>
            <a:r>
              <a:rPr lang="nl-NL" dirty="0"/>
              <a:t>Afvalinzamelaars</a:t>
            </a:r>
          </a:p>
          <a:p>
            <a:pPr lvl="1"/>
            <a:r>
              <a:rPr lang="nl-NL" dirty="0"/>
              <a:t>Afvalverwerkers</a:t>
            </a:r>
          </a:p>
          <a:p>
            <a:r>
              <a:rPr lang="nl-NL" dirty="0"/>
              <a:t>Doelstelling onderzoek:</a:t>
            </a:r>
          </a:p>
          <a:p>
            <a:pPr marL="457200" lvl="1" indent="0">
              <a:buNone/>
            </a:pPr>
            <a:r>
              <a:rPr lang="nl-NL" dirty="0"/>
              <a:t>Inzicht verkrijgen in beweegredenen en motivatie om de specifieke afvalstroom van weg naar water te verschuiven</a:t>
            </a:r>
          </a:p>
          <a:p>
            <a:pPr marL="400050"/>
            <a:r>
              <a:rPr lang="nl-NL" dirty="0"/>
              <a:t>3 trajecten geselecteerd:</a:t>
            </a:r>
          </a:p>
          <a:p>
            <a:pPr lvl="1"/>
            <a:r>
              <a:rPr lang="nl-NL" dirty="0"/>
              <a:t>Limburg 				-&gt; </a:t>
            </a:r>
            <a:r>
              <a:rPr lang="nl-NL" dirty="0" err="1"/>
              <a:t>Attero</a:t>
            </a:r>
            <a:r>
              <a:rPr lang="nl-NL" dirty="0"/>
              <a:t> Wijster</a:t>
            </a:r>
          </a:p>
          <a:p>
            <a:pPr lvl="1"/>
            <a:r>
              <a:rPr lang="nl-NL" dirty="0"/>
              <a:t>Regio Eindhoven / Helmond		-&gt; </a:t>
            </a:r>
            <a:r>
              <a:rPr lang="nl-NL" dirty="0" err="1"/>
              <a:t>Attero</a:t>
            </a:r>
            <a:r>
              <a:rPr lang="nl-NL" dirty="0"/>
              <a:t> Moerdijk</a:t>
            </a:r>
          </a:p>
          <a:p>
            <a:pPr lvl="1"/>
            <a:r>
              <a:rPr lang="nl-NL" dirty="0"/>
              <a:t>Schiedam/Vlaardingen/Capelle aan de IJssel 	-&gt; </a:t>
            </a:r>
            <a:r>
              <a:rPr lang="nl-NL" dirty="0" err="1"/>
              <a:t>Omrin</a:t>
            </a:r>
            <a:r>
              <a:rPr lang="nl-NL" dirty="0"/>
              <a:t> Heerenveen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5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63E71-DA55-4E99-8F83-E759E906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Limburg - &gt; </a:t>
            </a:r>
            <a:r>
              <a:rPr lang="nl-NL" dirty="0" err="1"/>
              <a:t>Attero</a:t>
            </a:r>
            <a:r>
              <a:rPr lang="nl-NL" dirty="0"/>
              <a:t> Wijster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D5DAA1-54BB-4D72-83C6-72C2B7F26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6635080" cy="4281339"/>
          </a:xfrm>
        </p:spPr>
        <p:txBody>
          <a:bodyPr>
            <a:normAutofit fontScale="92500"/>
          </a:bodyPr>
          <a:lstStyle/>
          <a:p>
            <a:r>
              <a:rPr lang="nl-NL" dirty="0"/>
              <a:t>Concessie loopt tot januari 2023</a:t>
            </a:r>
          </a:p>
          <a:p>
            <a:r>
              <a:rPr lang="nl-NL" dirty="0"/>
              <a:t>ASL: Afvalsamenwerking Limburg -&gt; 34 gemeentes aangesloten. ASL zorgt voor de aanbesteding en de voorwaarden. Gemeentes moeten unaniem akkoord geven</a:t>
            </a:r>
          </a:p>
          <a:p>
            <a:r>
              <a:rPr lang="nl-NL" dirty="0"/>
              <a:t> Totaal 160.000 ton, waarvan 90.000 ton uit Zuid-Limburg</a:t>
            </a:r>
          </a:p>
          <a:p>
            <a:pPr lvl="1"/>
            <a:r>
              <a:rPr lang="nl-NL" dirty="0"/>
              <a:t>Overslaglocatie </a:t>
            </a:r>
            <a:r>
              <a:rPr lang="nl-NL" dirty="0" err="1"/>
              <a:t>Attero</a:t>
            </a:r>
            <a:r>
              <a:rPr lang="nl-NL" dirty="0"/>
              <a:t> Landgraaf (45.000 ton)</a:t>
            </a:r>
          </a:p>
          <a:p>
            <a:pPr lvl="1"/>
            <a:r>
              <a:rPr lang="nl-NL" dirty="0"/>
              <a:t>Overslaglocatie </a:t>
            </a:r>
            <a:r>
              <a:rPr lang="nl-NL" dirty="0" err="1"/>
              <a:t>Attero</a:t>
            </a:r>
            <a:r>
              <a:rPr lang="nl-NL" dirty="0"/>
              <a:t> Maastricht (45.000 ton) -&gt; heeft eigen kade</a:t>
            </a:r>
          </a:p>
          <a:p>
            <a:pPr lvl="1"/>
            <a:r>
              <a:rPr lang="nl-NL" dirty="0"/>
              <a:t>Overige </a:t>
            </a:r>
            <a:r>
              <a:rPr lang="nl-NL" dirty="0" err="1"/>
              <a:t>Attero</a:t>
            </a:r>
            <a:r>
              <a:rPr lang="nl-NL" dirty="0"/>
              <a:t> overslaglocaties in midden- en Noord-Limburg. Geen kade</a:t>
            </a:r>
          </a:p>
          <a:p>
            <a:r>
              <a:rPr lang="nl-NL" dirty="0"/>
              <a:t>Gebonden aan afspraak dat inzamelauto’s maximaal 25 km rijden naar overslaglocatie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428AC6D7-BF23-4776-B75E-6FAEAD21F529}"/>
              </a:ext>
            </a:extLst>
          </p:cNvPr>
          <p:cNvSpPr/>
          <p:nvPr/>
        </p:nvSpPr>
        <p:spPr>
          <a:xfrm>
            <a:off x="7236296" y="1484784"/>
            <a:ext cx="1542415" cy="1400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nl-NL" sz="9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Geïnterviewde partijen betrokken bij dit traject:</a:t>
            </a:r>
            <a:endParaRPr lang="nl-N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115000"/>
              </a:lnSpc>
              <a:spcAft>
                <a:spcPts val="0"/>
              </a:spcAft>
            </a:pPr>
            <a:r>
              <a:rPr lang="nl-NL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ASL</a:t>
            </a:r>
            <a:endParaRPr lang="nl-N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115000"/>
              </a:lnSpc>
              <a:spcAft>
                <a:spcPts val="0"/>
              </a:spcAft>
            </a:pPr>
            <a:r>
              <a:rPr lang="nl-NL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Attero</a:t>
            </a:r>
            <a:endParaRPr lang="nl-N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115000"/>
              </a:lnSpc>
              <a:spcAft>
                <a:spcPts val="0"/>
              </a:spcAft>
            </a:pPr>
            <a:r>
              <a:rPr lang="nl-NL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Provincie Limburg</a:t>
            </a:r>
            <a:endParaRPr lang="nl-N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115000"/>
              </a:lnSpc>
              <a:spcAft>
                <a:spcPts val="0"/>
              </a:spcAft>
            </a:pPr>
            <a:r>
              <a:rPr lang="nl-NL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RWN</a:t>
            </a:r>
            <a:endParaRPr lang="nl-N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115000"/>
              </a:lnSpc>
              <a:spcAft>
                <a:spcPts val="0"/>
              </a:spcAft>
            </a:pPr>
            <a:r>
              <a:rPr lang="nl-NL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Renewi</a:t>
            </a:r>
            <a:endParaRPr lang="nl-N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3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7621E-B5C4-40C8-BD4A-74AF4CF6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Limburg -&gt; </a:t>
            </a:r>
            <a:r>
              <a:rPr lang="nl-NL" dirty="0" err="1"/>
              <a:t>Attero</a:t>
            </a:r>
            <a:r>
              <a:rPr lang="nl-NL" dirty="0"/>
              <a:t> Wijster (Modal shift binnen lopende concessie)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328F05-5E96-45B7-9539-6ACB75F3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17646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4000"/>
              </a:lnSpc>
            </a:pPr>
            <a:r>
              <a:rPr lang="nl-NL" dirty="0"/>
              <a:t>Maximale looptijd is 3 jaar</a:t>
            </a:r>
          </a:p>
          <a:p>
            <a:pPr>
              <a:lnSpc>
                <a:spcPct val="134000"/>
              </a:lnSpc>
            </a:pPr>
            <a:r>
              <a:rPr lang="nl-NL" dirty="0" err="1"/>
              <a:t>Attero</a:t>
            </a:r>
            <a:r>
              <a:rPr lang="nl-NL" dirty="0"/>
              <a:t> is verantwoordelijk voor transport van overslaglocatie naar Wijster</a:t>
            </a:r>
          </a:p>
          <a:p>
            <a:pPr>
              <a:lnSpc>
                <a:spcPct val="134000"/>
              </a:lnSpc>
            </a:pPr>
            <a:r>
              <a:rPr lang="nl-NL" dirty="0"/>
              <a:t>Investering nodig in Balenpers of containers</a:t>
            </a:r>
          </a:p>
          <a:p>
            <a:pPr>
              <a:lnSpc>
                <a:spcPct val="134000"/>
              </a:lnSpc>
            </a:pPr>
            <a:r>
              <a:rPr lang="nl-NL" dirty="0"/>
              <a:t>Focus op locatie </a:t>
            </a:r>
            <a:r>
              <a:rPr lang="nl-NL" dirty="0" err="1"/>
              <a:t>Attero</a:t>
            </a:r>
            <a:r>
              <a:rPr lang="nl-NL" dirty="0"/>
              <a:t> Maastricht: heeft kade, maar geen containerkraan</a:t>
            </a:r>
          </a:p>
          <a:p>
            <a:pPr lvl="1">
              <a:lnSpc>
                <a:spcPct val="134000"/>
              </a:lnSpc>
            </a:pPr>
            <a:r>
              <a:rPr lang="nl-NL" dirty="0"/>
              <a:t>Stel </a:t>
            </a:r>
            <a:r>
              <a:rPr lang="nl-NL" u="sng" dirty="0"/>
              <a:t>gebaald</a:t>
            </a:r>
            <a:r>
              <a:rPr lang="nl-NL" dirty="0"/>
              <a:t> transport -&gt; schip kan laden bij </a:t>
            </a:r>
            <a:r>
              <a:rPr lang="nl-NL" dirty="0" err="1"/>
              <a:t>Attero</a:t>
            </a:r>
            <a:r>
              <a:rPr lang="nl-NL" dirty="0"/>
              <a:t> </a:t>
            </a:r>
            <a:r>
              <a:rPr lang="nl-NL" dirty="0" err="1"/>
              <a:t>M’tricht</a:t>
            </a:r>
            <a:r>
              <a:rPr lang="nl-NL" dirty="0"/>
              <a:t>. Geen transport nodig naar nabije containerterminal</a:t>
            </a:r>
          </a:p>
          <a:p>
            <a:pPr lvl="1">
              <a:lnSpc>
                <a:spcPct val="134000"/>
              </a:lnSpc>
            </a:pPr>
            <a:r>
              <a:rPr lang="nl-NL" dirty="0"/>
              <a:t>Stel </a:t>
            </a:r>
            <a:r>
              <a:rPr lang="nl-NL" u="sng" dirty="0"/>
              <a:t>gecontaineriseerd</a:t>
            </a:r>
            <a:r>
              <a:rPr lang="nl-NL" dirty="0"/>
              <a:t> transport -&gt;initiatief om nabij </a:t>
            </a:r>
            <a:r>
              <a:rPr lang="nl-NL" dirty="0" err="1"/>
              <a:t>Attero</a:t>
            </a:r>
            <a:r>
              <a:rPr lang="nl-NL" dirty="0"/>
              <a:t> Maastricht overslaglocatie een kleine containerterminal te starten binnen de kaderegeling</a:t>
            </a:r>
          </a:p>
          <a:p>
            <a:pPr>
              <a:lnSpc>
                <a:spcPct val="134000"/>
              </a:lnSpc>
            </a:pPr>
            <a:r>
              <a:rPr lang="nl-NL" dirty="0"/>
              <a:t>Naar verwachting stijging van de vervoerskosten door de benodigde investering</a:t>
            </a:r>
          </a:p>
          <a:p>
            <a:pPr lvl="1">
              <a:lnSpc>
                <a:spcPct val="134000"/>
              </a:lnSpc>
            </a:pPr>
            <a:r>
              <a:rPr lang="nl-NL" dirty="0"/>
              <a:t>Geen Draagvlak bij ASL of </a:t>
            </a:r>
            <a:r>
              <a:rPr lang="nl-NL" dirty="0" err="1"/>
              <a:t>Attero</a:t>
            </a:r>
            <a:r>
              <a:rPr lang="nl-NL" dirty="0"/>
              <a:t> -&gt; Geen acceptatie van stijging vervoerskosten binnen bestaande concessie</a:t>
            </a:r>
          </a:p>
          <a:p>
            <a:pPr lvl="1">
              <a:lnSpc>
                <a:spcPct val="134000"/>
              </a:lnSpc>
            </a:pPr>
            <a:r>
              <a:rPr lang="nl-NL" dirty="0"/>
              <a:t>Is dit nog te dragen door Provincie en/of Rijk?</a:t>
            </a:r>
          </a:p>
          <a:p>
            <a:pPr>
              <a:lnSpc>
                <a:spcPct val="134000"/>
              </a:lnSpc>
            </a:pPr>
            <a:r>
              <a:rPr lang="nl-NL" dirty="0"/>
              <a:t>Onzekerheid bij </a:t>
            </a:r>
            <a:r>
              <a:rPr lang="nl-NL" dirty="0" err="1"/>
              <a:t>Attero</a:t>
            </a:r>
            <a:r>
              <a:rPr lang="nl-NL" dirty="0"/>
              <a:t> over milieuvoordelen. Eerste gegevens laten echter grote CO2 besparing zien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976D49-A6D5-4869-8AD3-E183C514A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1" t="18340" r="71" b="25239"/>
          <a:stretch/>
        </p:blipFill>
        <p:spPr>
          <a:xfrm>
            <a:off x="179512" y="5961073"/>
            <a:ext cx="8964488" cy="76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9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1EA2BDB-5C22-4390-AB9A-6BC0B6A6346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0" r="19172"/>
          <a:stretch/>
        </p:blipFill>
        <p:spPr bwMode="auto">
          <a:xfrm>
            <a:off x="6807091" y="4871085"/>
            <a:ext cx="2314575" cy="198691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C31124-7ABC-4E7E-98C0-5A73E1A4D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Limburg -&gt; ? (modal shift binnen nieuwe concessie)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4D1472-4A43-4C37-928B-AA99FC00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6768752" cy="4608512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Vanaf januari 2023</a:t>
            </a:r>
          </a:p>
          <a:p>
            <a:r>
              <a:rPr lang="nl-NL" dirty="0"/>
              <a:t>ASL zet nieuwe aanbesteding in om huishoudelijk restafval volledig in Limburg te verwerken tot nieuwe grondstoffen. </a:t>
            </a:r>
          </a:p>
          <a:p>
            <a:pPr lvl="1"/>
            <a:r>
              <a:rPr lang="nl-NL" dirty="0"/>
              <a:t>Doelstelling om november 2020 de criteria vast te stellen</a:t>
            </a:r>
          </a:p>
          <a:p>
            <a:r>
              <a:rPr lang="nl-NL" dirty="0" err="1"/>
              <a:t>Chemelot</a:t>
            </a:r>
            <a:r>
              <a:rPr lang="nl-NL" dirty="0"/>
              <a:t> wordt hier als belangrijke partner in gezien -&gt; doelstelling om 2030 volledig onafhankelijk te zijn van fossiele brandstoffen</a:t>
            </a:r>
          </a:p>
          <a:p>
            <a:r>
              <a:rPr lang="nl-NL" dirty="0"/>
              <a:t>Echter… </a:t>
            </a:r>
          </a:p>
          <a:p>
            <a:pPr lvl="1"/>
            <a:r>
              <a:rPr lang="nl-NL" dirty="0"/>
              <a:t>Sortering eventueel elders-&gt; zou hier binnenvaart voor kunnen worden ingezet?</a:t>
            </a:r>
          </a:p>
          <a:p>
            <a:pPr lvl="1"/>
            <a:r>
              <a:rPr lang="nl-NL" dirty="0"/>
              <a:t>Verwachting dat aanvullende restafvalstromen benodigd zijn om in behoefte te voorzien -&gt; hier ziet ASL rol voor binnenvaart weg gelegd</a:t>
            </a:r>
          </a:p>
          <a:p>
            <a:r>
              <a:rPr lang="nl-NL" dirty="0"/>
              <a:t>Mogelijk vervolg:</a:t>
            </a:r>
          </a:p>
          <a:p>
            <a:pPr lvl="1"/>
            <a:r>
              <a:rPr lang="nl-NL" dirty="0"/>
              <a:t>Hoe kan binnenvaart mee genomen worden in de criteria t.a.v. bv sortering elders? Advisering? Sturing vanuit goederencorridors / provincie?</a:t>
            </a:r>
          </a:p>
          <a:p>
            <a:pPr lvl="1"/>
            <a:r>
              <a:rPr lang="nl-NL" dirty="0"/>
              <a:t>Hoe kan binnenvaart mee genomen worden bij de aanvoer van afval vanuit andere regio’s? Sturing vanuit goederencorridors / provincie?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092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BD48E-DCFF-4DE0-BB14-1BAF32B9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Einhoven</a:t>
            </a:r>
            <a:r>
              <a:rPr lang="nl-NL" dirty="0"/>
              <a:t> / Helmond e.o. -&gt; </a:t>
            </a:r>
            <a:r>
              <a:rPr lang="nl-NL" dirty="0" err="1"/>
              <a:t>Attero</a:t>
            </a:r>
            <a:r>
              <a:rPr lang="nl-NL" dirty="0"/>
              <a:t> Moerdijk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36B2DE8-4F8C-40BE-8A6A-89A7CFF2E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3017"/>
            <a:ext cx="8229600" cy="2553148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Positieve houding </a:t>
            </a:r>
            <a:r>
              <a:rPr lang="nl-NL" dirty="0" err="1"/>
              <a:t>t.a.v</a:t>
            </a:r>
            <a:r>
              <a:rPr lang="nl-NL" dirty="0"/>
              <a:t> binnenvaart bij partijen</a:t>
            </a:r>
          </a:p>
          <a:p>
            <a:r>
              <a:rPr lang="nl-NL" dirty="0" err="1"/>
              <a:t>Attero</a:t>
            </a:r>
            <a:r>
              <a:rPr lang="nl-NL" dirty="0"/>
              <a:t> Moerdijk beschikt over een kade (geen containerkraan). Ontvangen vooral gebaald afval.</a:t>
            </a:r>
          </a:p>
          <a:p>
            <a:r>
              <a:rPr lang="nl-NL" dirty="0"/>
              <a:t>Cure werkt aan eigen sorteerinstallatie -&gt; tonnage </a:t>
            </a:r>
            <a:r>
              <a:rPr lang="nl-NL" dirty="0" err="1"/>
              <a:t>h.h.</a:t>
            </a:r>
            <a:r>
              <a:rPr lang="nl-NL" dirty="0"/>
              <a:t> restafval zal wat dalen. Echter zullen </a:t>
            </a:r>
            <a:r>
              <a:rPr lang="nl-NL" dirty="0" err="1"/>
              <a:t>recylebare</a:t>
            </a:r>
            <a:r>
              <a:rPr lang="nl-NL" dirty="0"/>
              <a:t> stromen afgevoerd moeten worden.</a:t>
            </a:r>
          </a:p>
          <a:p>
            <a:r>
              <a:rPr lang="nl-NL" dirty="0"/>
              <a:t>Verstoorde relatie met </a:t>
            </a:r>
            <a:r>
              <a:rPr lang="nl-NL" dirty="0" err="1"/>
              <a:t>Attero</a:t>
            </a:r>
            <a:r>
              <a:rPr lang="nl-NL" dirty="0"/>
              <a:t> </a:t>
            </a:r>
            <a:r>
              <a:rPr lang="nl-NL" dirty="0" err="1"/>
              <a:t>ivm</a:t>
            </a:r>
            <a:r>
              <a:rPr lang="nl-NL" dirty="0"/>
              <a:t> lopende rechtszaken. Verwachting is dat nieuw initiatief moeizaam zal lopen.</a:t>
            </a:r>
          </a:p>
          <a:p>
            <a:r>
              <a:rPr lang="nl-NL" dirty="0"/>
              <a:t>Duurzaamheidsoverwegingen: Gemeente lijkt hier geen geld voor over te hebben. Enkel als het lokale inzameling betreft.</a:t>
            </a:r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2C3FEAA-61A1-422C-9AA4-68D241CAA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093199"/>
              </p:ext>
            </p:extLst>
          </p:nvPr>
        </p:nvGraphicFramePr>
        <p:xfrm>
          <a:off x="539552" y="1628800"/>
          <a:ext cx="6120045" cy="1728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9565">
                  <a:extLst>
                    <a:ext uri="{9D8B030D-6E8A-4147-A177-3AD203B41FA5}">
                      <a16:colId xmlns:a16="http://schemas.microsoft.com/office/drawing/2014/main" val="1845422551"/>
                    </a:ext>
                  </a:extLst>
                </a:gridCol>
                <a:gridCol w="2040240">
                  <a:extLst>
                    <a:ext uri="{9D8B030D-6E8A-4147-A177-3AD203B41FA5}">
                      <a16:colId xmlns:a16="http://schemas.microsoft.com/office/drawing/2014/main" val="3136100652"/>
                    </a:ext>
                  </a:extLst>
                </a:gridCol>
                <a:gridCol w="2040240">
                  <a:extLst>
                    <a:ext uri="{9D8B030D-6E8A-4147-A177-3AD203B41FA5}">
                      <a16:colId xmlns:a16="http://schemas.microsoft.com/office/drawing/2014/main" val="1553191756"/>
                    </a:ext>
                  </a:extLst>
                </a:gridCol>
              </a:tblGrid>
              <a:tr h="214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Eindhoven e.o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Helmond e.o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2985967"/>
                  </a:ext>
                </a:extLst>
              </a:tr>
              <a:tr h="214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Ton HH restafval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62.000 ton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27.000 ton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5359932"/>
                  </a:ext>
                </a:extLst>
              </a:tr>
              <a:tr h="214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Looptijd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2032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2029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269768"/>
                  </a:ext>
                </a:extLst>
              </a:tr>
              <a:tr h="214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Inzamelaar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CURE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Blink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5489682"/>
                  </a:ext>
                </a:extLst>
              </a:tr>
              <a:tr h="214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Overslaglocatie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Renewi (ind. terrein Acht)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Blink Helmond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4871535"/>
                  </a:ext>
                </a:extLst>
              </a:tr>
              <a:tr h="214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Afstand tot haven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9 km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500 meter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920563"/>
                  </a:ext>
                </a:extLst>
              </a:tr>
              <a:tr h="4420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Transport verantwoordelijke naar Attero Moerdijk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Cure is opdrachtgever (uitvoering door </a:t>
                      </a:r>
                      <a:r>
                        <a:rPr lang="nl-NL" sz="1100" dirty="0" err="1">
                          <a:effectLst/>
                        </a:rPr>
                        <a:t>Renewi</a:t>
                      </a:r>
                      <a:r>
                        <a:rPr lang="nl-NL" sz="1100" dirty="0">
                          <a:effectLst/>
                        </a:rPr>
                        <a:t>)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Blink is opdrachtgever (uitvoering door Suez)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190105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60E5BAE-D235-44EF-8407-E0944E685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307" y="24214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32B62EEA-888C-4E36-893B-8B96BF9C8F99}"/>
              </a:ext>
            </a:extLst>
          </p:cNvPr>
          <p:cNvSpPr/>
          <p:nvPr/>
        </p:nvSpPr>
        <p:spPr>
          <a:xfrm>
            <a:off x="7225130" y="1412776"/>
            <a:ext cx="1660525" cy="16141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nl-NL" sz="9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Geïnterviewde partijen betrokken bij dit traject:</a:t>
            </a:r>
            <a:endParaRPr lang="nl-N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115000"/>
              </a:lnSpc>
              <a:spcAft>
                <a:spcPts val="0"/>
              </a:spcAft>
            </a:pPr>
            <a:r>
              <a:rPr lang="nl-NL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Attero</a:t>
            </a:r>
            <a:endParaRPr lang="nl-N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115000"/>
              </a:lnSpc>
              <a:spcAft>
                <a:spcPts val="0"/>
              </a:spcAft>
            </a:pPr>
            <a:r>
              <a:rPr lang="nl-NL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Helmond</a:t>
            </a:r>
            <a:endParaRPr lang="nl-N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115000"/>
              </a:lnSpc>
              <a:spcAft>
                <a:spcPts val="0"/>
              </a:spcAft>
            </a:pPr>
            <a:r>
              <a:rPr lang="nl-NL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Eindhoven</a:t>
            </a:r>
            <a:endParaRPr lang="nl-N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115000"/>
              </a:lnSpc>
              <a:spcAft>
                <a:spcPts val="0"/>
              </a:spcAft>
            </a:pPr>
            <a:r>
              <a:rPr lang="nl-NL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Blink</a:t>
            </a:r>
            <a:endParaRPr lang="nl-N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115000"/>
              </a:lnSpc>
              <a:spcAft>
                <a:spcPts val="0"/>
              </a:spcAft>
            </a:pPr>
            <a:r>
              <a:rPr lang="nl-NL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Cure</a:t>
            </a:r>
            <a:endParaRPr lang="nl-N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115000"/>
              </a:lnSpc>
              <a:spcAft>
                <a:spcPts val="0"/>
              </a:spcAft>
            </a:pPr>
            <a:r>
              <a:rPr lang="nl-NL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Midwaste </a:t>
            </a:r>
            <a:endParaRPr lang="nl-N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8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60138-DE54-48B0-B385-EA5A34EA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Eindhoven / Helmond e.o. -&gt; </a:t>
            </a:r>
            <a:r>
              <a:rPr lang="nl-NL" dirty="0" err="1"/>
              <a:t>Attero</a:t>
            </a:r>
            <a:r>
              <a:rPr lang="nl-NL" dirty="0"/>
              <a:t> Moerdijk. Wat is nodig volgens betrokkenen?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2839E9-F41C-452C-B448-E4625AAF3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6275040" cy="4104455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Landelijke doelstellingen t.a.v. CO2 reductie en km reductie</a:t>
            </a:r>
          </a:p>
          <a:p>
            <a:r>
              <a:rPr lang="nl-NL" dirty="0"/>
              <a:t>Standaard verpakkingswijze (gebaald/gecontaineriseerd?)</a:t>
            </a:r>
          </a:p>
          <a:p>
            <a:r>
              <a:rPr lang="nl-NL" dirty="0"/>
              <a:t>Regie op provinciaal of (boven) regionaal niveau</a:t>
            </a:r>
          </a:p>
          <a:p>
            <a:r>
              <a:rPr lang="nl-NL" dirty="0"/>
              <a:t>Realisatie van geschikte kade</a:t>
            </a:r>
          </a:p>
          <a:p>
            <a:r>
              <a:rPr lang="nl-NL" dirty="0"/>
              <a:t>Inzicht in stikstofreductie -&gt; Dit biedt gemeentes mogelijkheid om stikstofruimte te realiseren voor andere projecten.</a:t>
            </a:r>
          </a:p>
          <a:p>
            <a:r>
              <a:rPr lang="nl-NL" dirty="0"/>
              <a:t>Advisering over oplossingsrichtingen</a:t>
            </a:r>
          </a:p>
          <a:p>
            <a:r>
              <a:rPr lang="nl-NL" dirty="0"/>
              <a:t>Heldere afwegingen tussen (maatschappelijke )kosten en baten</a:t>
            </a:r>
          </a:p>
          <a:p>
            <a:r>
              <a:rPr lang="nl-NL" dirty="0"/>
              <a:t>Politieke inbedding, om discussie t.a.v. kosten/baten te kunnen voeren</a:t>
            </a:r>
          </a:p>
          <a:p>
            <a:r>
              <a:rPr lang="nl-NL" dirty="0"/>
              <a:t>Publiek/private financieringsmogelijkheden, met name om investeringen (bv containers of installaties) op langere termijn terug te kunnen verdienen en risico’s af te dekken.</a:t>
            </a:r>
          </a:p>
        </p:txBody>
      </p:sp>
      <p:pic>
        <p:nvPicPr>
          <p:cNvPr id="4" name="Afbeelding 3" descr="Image result for leuven afval binnenvaart">
            <a:extLst>
              <a:ext uri="{FF2B5EF4-FFF2-40B4-BE49-F238E27FC236}">
                <a16:creationId xmlns:a16="http://schemas.microsoft.com/office/drawing/2014/main" id="{7DF2893C-923A-46EC-BA71-307A76A65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98" y="1916832"/>
            <a:ext cx="2376264" cy="1379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A5A683CC-D346-4CF9-BF9D-BDDB3BC7E724}"/>
              </a:ext>
            </a:extLst>
          </p:cNvPr>
          <p:cNvSpPr/>
          <p:nvPr/>
        </p:nvSpPr>
        <p:spPr>
          <a:xfrm>
            <a:off x="7092280" y="4653136"/>
            <a:ext cx="1981882" cy="1872208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1200" dirty="0">
                <a:effectLst/>
              </a:rPr>
              <a:t>In de jaren 90 was er de </a:t>
            </a:r>
            <a:r>
              <a:rPr lang="nl-NL" sz="1200" b="1" dirty="0">
                <a:effectLst/>
              </a:rPr>
              <a:t>IGAT structuur</a:t>
            </a:r>
            <a:r>
              <a:rPr lang="nl-NL" sz="1200" dirty="0">
                <a:effectLst/>
              </a:rPr>
              <a:t>: Infrastructuur Grootschalig Afvaltransport. Hier werd in gesteld dat maximaal 10% via de weg mocht worden vervoerd. Het Rijk was sturend in het afvalbeleid.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23424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156AF-D4A2-4DF5-8687-AC80B314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Vlaardingen/Capelle aan den IJssel/Schiedam -&gt; </a:t>
            </a:r>
            <a:r>
              <a:rPr lang="nl-NL" dirty="0" err="1"/>
              <a:t>Omrin</a:t>
            </a:r>
            <a:r>
              <a:rPr lang="nl-NL" dirty="0"/>
              <a:t> Heerenveen (</a:t>
            </a:r>
            <a:r>
              <a:rPr lang="nl-NL" dirty="0" err="1"/>
              <a:t>nascheidingsinstallatie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B21256-8AC8-472E-8FA0-D52CD86B0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6505654" cy="4281339"/>
          </a:xfrm>
        </p:spPr>
        <p:txBody>
          <a:bodyPr/>
          <a:lstStyle/>
          <a:p>
            <a:r>
              <a:rPr lang="nl-NL" dirty="0" err="1"/>
              <a:t>Irado</a:t>
            </a:r>
            <a:r>
              <a:rPr lang="nl-NL" dirty="0"/>
              <a:t> is aandeelhouder van </a:t>
            </a:r>
            <a:r>
              <a:rPr lang="nl-NL" dirty="0" err="1"/>
              <a:t>Omrin</a:t>
            </a:r>
            <a:endParaRPr lang="nl-NL" dirty="0"/>
          </a:p>
          <a:p>
            <a:r>
              <a:rPr lang="nl-NL" dirty="0"/>
              <a:t>Vanuit </a:t>
            </a:r>
            <a:r>
              <a:rPr lang="nl-NL" dirty="0" err="1"/>
              <a:t>Irado</a:t>
            </a:r>
            <a:r>
              <a:rPr lang="nl-NL" dirty="0"/>
              <a:t> en gemeente in de basis positieve houding t.a.v. binnenvaart</a:t>
            </a:r>
          </a:p>
          <a:p>
            <a:r>
              <a:rPr lang="nl-NL" dirty="0"/>
              <a:t>Vanaf januari wordt er zo’n 90.000 ton afval vervoerd vanuit Capelle aan den IJssel en Vlaardingen, voor in totaal 6 gemeentes.</a:t>
            </a:r>
          </a:p>
          <a:p>
            <a:r>
              <a:rPr lang="nl-NL" dirty="0"/>
              <a:t>Focus op overslaglocatie Vlaardingen -&gt; Overslag via </a:t>
            </a:r>
            <a:r>
              <a:rPr lang="nl-NL" dirty="0" err="1"/>
              <a:t>Renewi</a:t>
            </a:r>
            <a:r>
              <a:rPr lang="nl-NL" dirty="0"/>
              <a:t>. Eigen wateraansluiting.</a:t>
            </a:r>
          </a:p>
          <a:p>
            <a:r>
              <a:rPr lang="nl-NL" dirty="0"/>
              <a:t>Zowel </a:t>
            </a:r>
            <a:r>
              <a:rPr lang="nl-NL" dirty="0" err="1"/>
              <a:t>Irado</a:t>
            </a:r>
            <a:r>
              <a:rPr lang="nl-NL" dirty="0"/>
              <a:t> als </a:t>
            </a:r>
            <a:r>
              <a:rPr lang="nl-NL" dirty="0" err="1"/>
              <a:t>Omrin</a:t>
            </a:r>
            <a:r>
              <a:rPr lang="nl-NL" dirty="0"/>
              <a:t> strategische inzet op duurzaamheid. Huidige vrachtauto’s rijden op eigen CNG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4BF41CA-F770-4510-A7B3-5DDA71069D23}"/>
              </a:ext>
            </a:extLst>
          </p:cNvPr>
          <p:cNvSpPr/>
          <p:nvPr/>
        </p:nvSpPr>
        <p:spPr>
          <a:xfrm>
            <a:off x="7668344" y="1340768"/>
            <a:ext cx="1403350" cy="12763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nl-NL" sz="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Geïnterviewde partijen betrokken bij dit traject:</a:t>
            </a: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115000"/>
              </a:lnSpc>
              <a:spcAft>
                <a:spcPts val="0"/>
              </a:spcAft>
            </a:pPr>
            <a:r>
              <a:rPr lang="nl-NL" sz="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Midwaste</a:t>
            </a:r>
            <a:r>
              <a:rPr lang="nl-NL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115000"/>
              </a:lnSpc>
              <a:spcAft>
                <a:spcPts val="0"/>
              </a:spcAft>
            </a:pPr>
            <a:r>
              <a:rPr lang="nl-NL" sz="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Irado</a:t>
            </a: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115000"/>
              </a:lnSpc>
              <a:spcAft>
                <a:spcPts val="0"/>
              </a:spcAft>
            </a:pPr>
            <a:r>
              <a:rPr lang="nl-NL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Vlaardingen</a:t>
            </a: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115000"/>
              </a:lnSpc>
              <a:spcAft>
                <a:spcPts val="0"/>
              </a:spcAft>
            </a:pPr>
            <a:r>
              <a:rPr lang="nl-NL" sz="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Omrin</a:t>
            </a: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310D2C-3656-47C9-87BF-53BC25743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54" y="4653136"/>
            <a:ext cx="2131060" cy="2166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184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1227</Words>
  <Application>Microsoft Office PowerPoint</Application>
  <PresentationFormat>Diavoorstelling (4:3)</PresentationFormat>
  <Paragraphs>184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Trebuchet MS</vt:lpstr>
      <vt:lpstr>Wingdings</vt:lpstr>
      <vt:lpstr>Office-thema</vt:lpstr>
      <vt:lpstr>Pitch Afvalvervoer over water</vt:lpstr>
      <vt:lpstr>Aanleiding</vt:lpstr>
      <vt:lpstr>Stakeholder onderzoek</vt:lpstr>
      <vt:lpstr>Limburg - &gt; Attero Wijster</vt:lpstr>
      <vt:lpstr>Limburg -&gt; Attero Wijster (Modal shift binnen lopende concessie)</vt:lpstr>
      <vt:lpstr>Limburg -&gt; ? (modal shift binnen nieuwe concessie)</vt:lpstr>
      <vt:lpstr>Einhoven / Helmond e.o. -&gt; Attero Moerdijk</vt:lpstr>
      <vt:lpstr>Eindhoven / Helmond e.o. -&gt; Attero Moerdijk. Wat is nodig volgens betrokkenen?</vt:lpstr>
      <vt:lpstr>Vlaardingen/Capelle aan den IJssel/Schiedam -&gt; Omrin Heerenveen (nascheidingsinstallatie)</vt:lpstr>
      <vt:lpstr>Irado gemeentes rondom Rotterdam -&gt; Omrin Heerenveen (nascheidingsinstallatie). Wat is nodig?</vt:lpstr>
      <vt:lpstr>En nu verder?</vt:lpstr>
      <vt:lpstr>Hartelijk dank voor uw aandacht</vt:lpstr>
    </vt:vector>
  </TitlesOfParts>
  <Company>Vipro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Miranda Volker</dc:creator>
  <cp:lastModifiedBy>Miranda Volker</cp:lastModifiedBy>
  <cp:revision>48</cp:revision>
  <dcterms:created xsi:type="dcterms:W3CDTF">2011-09-07T11:23:57Z</dcterms:created>
  <dcterms:modified xsi:type="dcterms:W3CDTF">2019-12-09T11:19:31Z</dcterms:modified>
</cp:coreProperties>
</file>