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8" r:id="rId4"/>
    <p:sldId id="269" r:id="rId5"/>
    <p:sldId id="267" r:id="rId6"/>
    <p:sldId id="27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9C3"/>
    <a:srgbClr val="ED672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CF60-940D-4260-BE22-30DE776394C8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79B-9457-4E3A-9FEC-157DD0E889E1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98122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0624" y="455655"/>
            <a:ext cx="882396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CF60-940D-4260-BE22-30DE776394C8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79B-9457-4E3A-9FEC-157DD0E889E1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64574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274" y="1555835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58595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CF60-940D-4260-BE22-30DE776394C8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79B-9457-4E3A-9FEC-157DD0E889E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426350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CF60-940D-4260-BE22-30DE776394C8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79B-9457-4E3A-9FEC-157DD0E889E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254FF0F-1E7B-4803-8830-D9405C5A520A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01480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1265" y="45565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6530" y="17626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66530" y="2613711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08412" y="178074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08412" y="2604661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CF60-940D-4260-BE22-30DE776394C8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79B-9457-4E3A-9FEC-157DD0E889E1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119EB22-7190-4FCB-8E61-470997B798AD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2" name="Kader 11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60277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7786" y="464708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CF60-940D-4260-BE22-30DE776394C8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79B-9457-4E3A-9FEC-157DD0E889E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4DB68C1-2850-4E21-A3BA-A9BA9643B421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8" name="Kader 7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25509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-564863" y="5675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46841" y="1868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2CF60-940D-4260-BE22-30DE776394C8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279B-9457-4E3A-9FEC-157DD0E889E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Kader 6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33181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D67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9DF9-791B-4F8F-81D8-5B0B90E5A5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Clean Energy Hubs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B2257-DCB0-431E-973B-08DD35DB0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 van </a:t>
            </a:r>
            <a:r>
              <a:rPr lang="en-US" dirty="0" err="1"/>
              <a:t>zaken</a:t>
            </a:r>
            <a:endParaRPr lang="en-US" dirty="0"/>
          </a:p>
          <a:p>
            <a:endParaRPr lang="en-US" dirty="0"/>
          </a:p>
          <a:p>
            <a:r>
              <a:rPr lang="en-US" dirty="0"/>
              <a:t>Esther Knabben	24 September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0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5614-D8AA-4B2C-A117-29DE9A5F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 </a:t>
            </a:r>
            <a:r>
              <a:rPr lang="en-US" dirty="0" err="1"/>
              <a:t>elementen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B34A9-E2E2-4DD9-8BCD-801A890F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Tankstations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alternatieve</a:t>
            </a:r>
            <a:r>
              <a:rPr lang="en-US" dirty="0"/>
              <a:t> </a:t>
            </a:r>
            <a:r>
              <a:rPr lang="en-US" dirty="0" err="1"/>
              <a:t>brandstoffen</a:t>
            </a:r>
            <a:r>
              <a:rPr lang="en-US" dirty="0"/>
              <a:t> of </a:t>
            </a:r>
            <a:r>
              <a:rPr lang="en-US" dirty="0" err="1"/>
              <a:t>energiedragers</a:t>
            </a:r>
            <a:r>
              <a:rPr lang="en-US" dirty="0"/>
              <a:t> in </a:t>
            </a:r>
            <a:r>
              <a:rPr lang="en-US" dirty="0" err="1"/>
              <a:t>transitie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ZE, met name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zware</a:t>
            </a:r>
            <a:r>
              <a:rPr lang="en-US" dirty="0"/>
              <a:t> </a:t>
            </a:r>
            <a:r>
              <a:rPr lang="en-US" dirty="0" err="1"/>
              <a:t>vervoer</a:t>
            </a:r>
            <a:endParaRPr lang="en-US" dirty="0"/>
          </a:p>
          <a:p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haalbaarheid</a:t>
            </a:r>
            <a:r>
              <a:rPr lang="en-US" dirty="0"/>
              <a:t>, </a:t>
            </a:r>
            <a:r>
              <a:rPr lang="en-US" dirty="0" err="1"/>
              <a:t>klimaatdoelstellingen</a:t>
            </a:r>
            <a:r>
              <a:rPr lang="en-US" dirty="0"/>
              <a:t>, </a:t>
            </a:r>
            <a:r>
              <a:rPr lang="en-US" dirty="0" err="1"/>
              <a:t>milieudoestelling</a:t>
            </a:r>
            <a:endParaRPr lang="en-US" dirty="0"/>
          </a:p>
          <a:p>
            <a:r>
              <a:rPr lang="en-US" dirty="0"/>
              <a:t>Door </a:t>
            </a:r>
            <a:r>
              <a:rPr lang="en-US" dirty="0" err="1"/>
              <a:t>onderzoek</a:t>
            </a:r>
            <a:r>
              <a:rPr lang="en-US" dirty="0"/>
              <a:t> </a:t>
            </a:r>
            <a:r>
              <a:rPr lang="en-US" dirty="0" err="1"/>
              <a:t>brandstoffen</a:t>
            </a:r>
            <a:r>
              <a:rPr lang="en-US" dirty="0"/>
              <a:t>, </a:t>
            </a:r>
            <a:r>
              <a:rPr lang="en-US" dirty="0" err="1"/>
              <a:t>onderzoek</a:t>
            </a:r>
            <a:r>
              <a:rPr lang="en-US" dirty="0"/>
              <a:t> </a:t>
            </a:r>
            <a:r>
              <a:rPr lang="en-US" dirty="0" err="1"/>
              <a:t>vervoerbewegingen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locatie</a:t>
            </a:r>
            <a:r>
              <a:rPr lang="en-US" dirty="0"/>
              <a:t> </a:t>
            </a:r>
            <a:r>
              <a:rPr lang="en-US" dirty="0" err="1"/>
              <a:t>onderzoek</a:t>
            </a:r>
            <a:endParaRPr lang="en-US" dirty="0"/>
          </a:p>
          <a:p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voorkeur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brandstof</a:t>
            </a:r>
            <a:r>
              <a:rPr lang="en-US" dirty="0"/>
              <a:t> of </a:t>
            </a:r>
            <a:r>
              <a:rPr lang="en-US" dirty="0" err="1"/>
              <a:t>energiedrager</a:t>
            </a:r>
            <a:endParaRPr lang="en-US" dirty="0"/>
          </a:p>
          <a:p>
            <a:r>
              <a:rPr lang="en-US" dirty="0"/>
              <a:t>Doel: </a:t>
            </a:r>
            <a:r>
              <a:rPr lang="en-US" dirty="0" err="1"/>
              <a:t>strategie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dekkend</a:t>
            </a:r>
            <a:r>
              <a:rPr lang="en-US" dirty="0"/>
              <a:t> </a:t>
            </a:r>
            <a:r>
              <a:rPr lang="en-US" dirty="0" err="1"/>
              <a:t>netwerk</a:t>
            </a:r>
            <a:r>
              <a:rPr lang="en-US" dirty="0"/>
              <a:t> van Clean Energy Hubs</a:t>
            </a:r>
          </a:p>
          <a:p>
            <a:r>
              <a:rPr lang="en-US" dirty="0" err="1"/>
              <a:t>Zowel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wegvervoer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binnenvaart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02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261600" y="451556"/>
            <a:ext cx="1490133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8481B2-1C07-4FBE-8C53-4963DFAF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529" y="-135890"/>
            <a:ext cx="4351663" cy="662782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Eerste inzichten pilotlocaties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DC127BE-94EF-4A92-A812-55D2E813B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263497"/>
              </p:ext>
            </p:extLst>
          </p:nvPr>
        </p:nvGraphicFramePr>
        <p:xfrm>
          <a:off x="514529" y="451556"/>
          <a:ext cx="11237204" cy="591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974">
                  <a:extLst>
                    <a:ext uri="{9D8B030D-6E8A-4147-A177-3AD203B41FA5}">
                      <a16:colId xmlns:a16="http://schemas.microsoft.com/office/drawing/2014/main" val="1167068595"/>
                    </a:ext>
                  </a:extLst>
                </a:gridCol>
                <a:gridCol w="2369410">
                  <a:extLst>
                    <a:ext uri="{9D8B030D-6E8A-4147-A177-3AD203B41FA5}">
                      <a16:colId xmlns:a16="http://schemas.microsoft.com/office/drawing/2014/main" val="3679786075"/>
                    </a:ext>
                  </a:extLst>
                </a:gridCol>
                <a:gridCol w="2035612">
                  <a:extLst>
                    <a:ext uri="{9D8B030D-6E8A-4147-A177-3AD203B41FA5}">
                      <a16:colId xmlns:a16="http://schemas.microsoft.com/office/drawing/2014/main" val="896574974"/>
                    </a:ext>
                  </a:extLst>
                </a:gridCol>
                <a:gridCol w="1847736">
                  <a:extLst>
                    <a:ext uri="{9D8B030D-6E8A-4147-A177-3AD203B41FA5}">
                      <a16:colId xmlns:a16="http://schemas.microsoft.com/office/drawing/2014/main" val="4149056330"/>
                    </a:ext>
                  </a:extLst>
                </a:gridCol>
                <a:gridCol w="1847736">
                  <a:extLst>
                    <a:ext uri="{9D8B030D-6E8A-4147-A177-3AD203B41FA5}">
                      <a16:colId xmlns:a16="http://schemas.microsoft.com/office/drawing/2014/main" val="2874696421"/>
                    </a:ext>
                  </a:extLst>
                </a:gridCol>
                <a:gridCol w="1847736">
                  <a:extLst>
                    <a:ext uri="{9D8B030D-6E8A-4147-A177-3AD203B41FA5}">
                      <a16:colId xmlns:a16="http://schemas.microsoft.com/office/drawing/2014/main" val="660319697"/>
                    </a:ext>
                  </a:extLst>
                </a:gridCol>
              </a:tblGrid>
              <a:tr h="58942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anchor="ctr">
                    <a:solidFill>
                      <a:srgbClr val="ED6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0" dirty="0"/>
                        <a:t>Holtum Noord</a:t>
                      </a:r>
                    </a:p>
                  </a:txBody>
                  <a:tcPr anchor="ctr">
                    <a:solidFill>
                      <a:srgbClr val="ED6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0" dirty="0"/>
                        <a:t>Apeldoorn  Voorst</a:t>
                      </a:r>
                    </a:p>
                  </a:txBody>
                  <a:tcPr anchor="ctr">
                    <a:solidFill>
                      <a:srgbClr val="ED6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0" dirty="0" smtClean="0"/>
                        <a:t>Kempen / Green </a:t>
                      </a:r>
                      <a:r>
                        <a:rPr lang="nl-NL" sz="1800" b="0" dirty="0" err="1"/>
                        <a:t>to</a:t>
                      </a:r>
                      <a:r>
                        <a:rPr lang="nl-NL" sz="1800" b="0" dirty="0"/>
                        <a:t> </a:t>
                      </a:r>
                      <a:r>
                        <a:rPr lang="nl-NL" sz="1800" b="0" dirty="0" smtClean="0"/>
                        <a:t>Hub</a:t>
                      </a:r>
                    </a:p>
                  </a:txBody>
                  <a:tcPr anchor="ctr">
                    <a:solidFill>
                      <a:srgbClr val="ED6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0" dirty="0"/>
                        <a:t>Duivelseiland</a:t>
                      </a:r>
                    </a:p>
                  </a:txBody>
                  <a:tcPr anchor="ctr">
                    <a:solidFill>
                      <a:srgbClr val="ED6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0" dirty="0"/>
                        <a:t>De Meern</a:t>
                      </a:r>
                    </a:p>
                  </a:txBody>
                  <a:tcPr anchor="ctr">
                    <a:solidFill>
                      <a:srgbClr val="ED6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315026"/>
                  </a:ext>
                </a:extLst>
              </a:tr>
              <a:tr h="837596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ED6726"/>
                          </a:solidFill>
                        </a:rPr>
                        <a:t>Locatie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VDL Nedcar &amp; </a:t>
                      </a:r>
                      <a:r>
                        <a:rPr lang="nl-NL" sz="1600" dirty="0" err="1"/>
                        <a:t>Chemelot</a:t>
                      </a:r>
                      <a:r>
                        <a:rPr lang="nl-NL" sz="1600" dirty="0"/>
                        <a:t>, Julianakanaal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Voorst (Afrit 21) </a:t>
                      </a:r>
                      <a:endParaRPr lang="nl-NL" sz="1600" dirty="0" smtClean="0"/>
                    </a:p>
                    <a:p>
                      <a:pPr algn="ctr"/>
                      <a:r>
                        <a:rPr lang="nl-NL" sz="1600" dirty="0" smtClean="0"/>
                        <a:t>of </a:t>
                      </a:r>
                      <a:r>
                        <a:rPr lang="nl-NL" sz="1600" dirty="0"/>
                        <a:t>Apeldoorn Zuid (afrit 20)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A67, Kempisch Bedrijvenpark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E19, A16, Oude Maas, grond van RWS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A12, N198, Knooppunt Oudenrijn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756384"/>
                  </a:ext>
                </a:extLst>
              </a:tr>
              <a:tr h="589420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ED6726"/>
                          </a:solidFill>
                        </a:rPr>
                        <a:t>Propositie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Last-</a:t>
                      </a:r>
                      <a:r>
                        <a:rPr lang="nl-NL" sz="1600" dirty="0" err="1"/>
                        <a:t>Mile</a:t>
                      </a:r>
                      <a:r>
                        <a:rPr lang="nl-NL" sz="1600" dirty="0"/>
                        <a:t> Solution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Energy Hub voor zwaar transport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err="1"/>
                        <a:t>Waterstofhub</a:t>
                      </a:r>
                      <a:endParaRPr lang="nl-NL" sz="1600" dirty="0"/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Bunkerstation scheepvaart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Energy Hub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648709"/>
                  </a:ext>
                </a:extLst>
              </a:tr>
              <a:tr h="837596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ED6726"/>
                          </a:solidFill>
                        </a:rPr>
                        <a:t>Brandstof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Waterstof (groen/grijs)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Traditionele brandstof en LNG, CNG en evt. waterstof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Met zon en wind energie →  waterstof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LNG 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LNG, waterstof en fossiele brandstoffen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733226"/>
                  </a:ext>
                </a:extLst>
              </a:tr>
              <a:tr h="589420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ED6726"/>
                          </a:solidFill>
                        </a:rPr>
                        <a:t>Faciliteiten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Drop-off/Drop-on hub, </a:t>
                      </a:r>
                      <a:r>
                        <a:rPr lang="nl-NL" sz="1600" dirty="0" smtClean="0"/>
                        <a:t>Truckparking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Horeca , </a:t>
                      </a:r>
                      <a:r>
                        <a:rPr lang="nl-NL" sz="1600" dirty="0" err="1"/>
                        <a:t>evt</a:t>
                      </a:r>
                      <a:r>
                        <a:rPr lang="nl-NL" sz="1600" dirty="0"/>
                        <a:t> </a:t>
                      </a:r>
                      <a:r>
                        <a:rPr lang="nl-NL" sz="1600" dirty="0" smtClean="0"/>
                        <a:t>Truckparking</a:t>
                      </a:r>
                      <a:endParaRPr lang="nl-NL" sz="1600" dirty="0"/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Truckparkings 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Mogelijk in combi met wegtransport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Wegrestaurant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011706"/>
                  </a:ext>
                </a:extLst>
              </a:tr>
              <a:tr h="1085773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ED6726"/>
                          </a:solidFill>
                        </a:rPr>
                        <a:t>Partijen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Gemeente Sittard/Geleen, </a:t>
                      </a:r>
                      <a:r>
                        <a:rPr lang="nl-NL" sz="1600" dirty="0" err="1"/>
                        <a:t>Prov</a:t>
                      </a:r>
                      <a:r>
                        <a:rPr lang="nl-NL" sz="1600" dirty="0"/>
                        <a:t>, Nedcar, Toyota, </a:t>
                      </a:r>
                      <a:r>
                        <a:rPr lang="nl-NL" sz="1600" dirty="0" err="1"/>
                        <a:t>Leeyen</a:t>
                      </a:r>
                      <a:r>
                        <a:rPr lang="nl-NL" sz="1600" dirty="0"/>
                        <a:t> vastgoed, Post NL etc.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err="1"/>
                        <a:t>Prov</a:t>
                      </a:r>
                      <a:r>
                        <a:rPr lang="nl-NL" sz="1600" dirty="0"/>
                        <a:t> Geld, gem Apeldoorn, DCB Berkel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BOM, </a:t>
                      </a:r>
                      <a:r>
                        <a:rPr lang="nl-NL" sz="1600" dirty="0" err="1"/>
                        <a:t>Renewable</a:t>
                      </a:r>
                      <a:r>
                        <a:rPr lang="nl-NL" sz="1600" dirty="0"/>
                        <a:t> Energy </a:t>
                      </a:r>
                      <a:r>
                        <a:rPr lang="nl-NL" sz="1600" dirty="0" err="1"/>
                        <a:t>Factory</a:t>
                      </a:r>
                      <a:endParaRPr lang="nl-NL" sz="1600" dirty="0"/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RWS, Pitpoint, Havenbedrijf Rotterdam 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DCB Energy, Ondernemingsver. De Meern</a:t>
                      </a:r>
                    </a:p>
                  </a:txBody>
                  <a:tcPr anchor="ctr">
                    <a:solidFill>
                      <a:srgbClr val="0199C3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26649"/>
                  </a:ext>
                </a:extLst>
              </a:tr>
              <a:tr h="1333950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ED6726"/>
                          </a:solidFill>
                        </a:rPr>
                        <a:t>Acties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Haalbaarheidsonderzoek, opstellen </a:t>
                      </a:r>
                      <a:r>
                        <a:rPr lang="nl-NL" sz="1600" dirty="0" err="1"/>
                        <a:t>roadmap</a:t>
                      </a:r>
                      <a:r>
                        <a:rPr lang="nl-NL" sz="1600" dirty="0"/>
                        <a:t> en samenwerkingsverband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Vastpinnen locatie, vergunning, bestemmingsplan (RWS)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Haalbaarheidsonderzoek door BOM, zoeken naar </a:t>
                      </a:r>
                      <a:r>
                        <a:rPr lang="nl-NL" sz="1600" dirty="0" err="1"/>
                        <a:t>launching</a:t>
                      </a:r>
                      <a:r>
                        <a:rPr lang="nl-NL" sz="1600" dirty="0"/>
                        <a:t> partners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Grond </a:t>
                      </a:r>
                      <a:r>
                        <a:rPr lang="nl-NL" sz="1600" dirty="0" smtClean="0"/>
                        <a:t>verkrijgen,</a:t>
                      </a:r>
                      <a:endParaRPr lang="nl-NL" sz="1600" dirty="0"/>
                    </a:p>
                    <a:p>
                      <a:pPr algn="ctr"/>
                      <a:r>
                        <a:rPr lang="nl-NL" sz="1600" dirty="0"/>
                        <a:t>Rol </a:t>
                      </a:r>
                      <a:r>
                        <a:rPr lang="nl-NL" sz="1600" dirty="0" smtClean="0"/>
                        <a:t>Rijks-vastgoedbedrijf </a:t>
                      </a:r>
                      <a:r>
                        <a:rPr lang="nl-NL" sz="1600" dirty="0"/>
                        <a:t>(verplichte tendering)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Grond verkrijgen gemeente</a:t>
                      </a:r>
                    </a:p>
                  </a:txBody>
                  <a:tcPr anchor="ctr">
                    <a:solidFill>
                      <a:srgbClr val="0199C3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229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11D36-9FCD-4FAC-835A-CF3CA3E4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Eerste inzichten pilotlocaties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2F88E-77D0-4B83-BF1A-60C2D4883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624" y="1547113"/>
            <a:ext cx="10844374" cy="51110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Overeenkomsten</a:t>
            </a:r>
          </a:p>
          <a:p>
            <a:r>
              <a:rPr lang="nl-NL" dirty="0"/>
              <a:t>Nadruk op transitie naar duurzaam</a:t>
            </a:r>
          </a:p>
          <a:p>
            <a:r>
              <a:rPr lang="nl-NL" dirty="0"/>
              <a:t>Haalbaarheidsonderzoeken (→  onderling delen)</a:t>
            </a:r>
          </a:p>
          <a:p>
            <a:r>
              <a:rPr lang="nl-NL" dirty="0"/>
              <a:t>Risico’s/knelpunten bij grondverleningen (RWS gronden, tenders,…)</a:t>
            </a:r>
          </a:p>
          <a:p>
            <a:pPr marL="0" indent="0">
              <a:buNone/>
            </a:pPr>
            <a:r>
              <a:rPr lang="nl-NL" b="1" dirty="0"/>
              <a:t>Verschillen</a:t>
            </a:r>
          </a:p>
          <a:p>
            <a:r>
              <a:rPr lang="nl-NL" dirty="0"/>
              <a:t>Locatie-gedreven versus vraag-gedreven </a:t>
            </a:r>
          </a:p>
          <a:p>
            <a:r>
              <a:rPr lang="nl-NL" dirty="0" err="1"/>
              <a:t>Waterstofhub</a:t>
            </a:r>
            <a:r>
              <a:rPr lang="nl-NL" dirty="0"/>
              <a:t> of verschillende brandstoffen voor realistische business case</a:t>
            </a:r>
            <a:r>
              <a:rPr lang="nl-NL" dirty="0" smtClean="0"/>
              <a:t>?</a:t>
            </a:r>
            <a:br>
              <a:rPr lang="nl-NL" dirty="0" smtClean="0"/>
            </a:br>
            <a:endParaRPr lang="nl-NL" dirty="0"/>
          </a:p>
          <a:p>
            <a:pPr marL="0" indent="0">
              <a:buNone/>
            </a:pPr>
            <a:r>
              <a:rPr lang="nl-NL" b="1" dirty="0"/>
              <a:t>Vragen aan CEH</a:t>
            </a:r>
          </a:p>
          <a:p>
            <a:r>
              <a:rPr lang="nl-NL" dirty="0"/>
              <a:t>Vormen van een procesaanpak voor het realiseren van een CEH</a:t>
            </a:r>
          </a:p>
          <a:p>
            <a:r>
              <a:rPr lang="nl-NL" dirty="0"/>
              <a:t>Ondersteuning bij bestemmingsplanvragen, vergunning en veiligheidseisen etc</a:t>
            </a:r>
          </a:p>
          <a:p>
            <a:r>
              <a:rPr lang="nl-NL" dirty="0"/>
              <a:t>Informatievoorziening over brandstoffen</a:t>
            </a:r>
          </a:p>
          <a:p>
            <a:r>
              <a:rPr lang="nl-NL" dirty="0"/>
              <a:t>Uitbreiden van netwerk en kennisdeling onderling</a:t>
            </a:r>
          </a:p>
        </p:txBody>
      </p:sp>
    </p:spTree>
    <p:extLst>
      <p:ext uri="{BB962C8B-B14F-4D97-AF65-F5344CB8AC3E}">
        <p14:creationId xmlns:p14="http://schemas.microsoft.com/office/powerpoint/2010/main" val="37706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4DB28-450B-4861-BB25-89063455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dirty="0">
                <a:latin typeface="Calibri" panose="020F0502020204030204" pitchFamily="34" charset="0"/>
                <a:cs typeface="Calibri" panose="020F0502020204030204" pitchFamily="34" charset="0"/>
              </a:rPr>
              <a:t>Onderzoek vervoersbewegingen</a:t>
            </a:r>
            <a:endParaRPr lang="nl-NL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B3C3A-A6DF-420C-88C2-E6C6C012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624" y="1659166"/>
            <a:ext cx="10515600" cy="4351338"/>
          </a:xfrm>
        </p:spPr>
        <p:txBody>
          <a:bodyPr>
            <a:normAutofit/>
          </a:bodyPr>
          <a:lstStyle/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Doel: Waar zijn de meest geschikte locaties</a:t>
            </a:r>
          </a:p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Per bedrijfsterrein wil je weten: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Per goederensoort, wat gaat er uit, waar gaat het heen, wat komt er in, waar komt het vandaan, welk voertuig wordt gebruikt</a:t>
            </a:r>
          </a:p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Data uit veel verschillende databases, ook veel nieuwe data nodig</a:t>
            </a:r>
          </a:p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Daarom uitvraag in stappen: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Wat zijn de selectiecriteria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Welke data heb je nodig en hoe kom je daar aan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Data-inwinning en analyse</a:t>
            </a:r>
          </a:p>
          <a:p>
            <a:pPr lvl="1"/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25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450B5-5B1A-4163-9D04-514D8925B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Hoe </a:t>
            </a:r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gaan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we </a:t>
            </a:r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verder</a:t>
            </a:r>
            <a:r>
              <a:rPr lang="en-US" b="0" dirty="0"/>
              <a:t>?</a:t>
            </a:r>
            <a:endParaRPr lang="nl-NL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1EBFC-77FF-4A59-AB4E-6E81164DD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675" y="171160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zit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bijna</a:t>
            </a:r>
            <a:r>
              <a:rPr lang="en-US" dirty="0"/>
              <a:t> op</a:t>
            </a:r>
          </a:p>
          <a:p>
            <a:r>
              <a:rPr lang="en-US" dirty="0"/>
              <a:t>We </a:t>
            </a:r>
            <a:r>
              <a:rPr lang="en-US" dirty="0" err="1"/>
              <a:t>zijn</a:t>
            </a:r>
            <a:r>
              <a:rPr lang="en-US" dirty="0"/>
              <a:t> van de </a:t>
            </a:r>
            <a:r>
              <a:rPr lang="en-US" dirty="0" err="1"/>
              <a:t>kant</a:t>
            </a:r>
            <a:r>
              <a:rPr lang="en-US" dirty="0"/>
              <a:t>, maar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vragen</a:t>
            </a:r>
            <a:endParaRPr lang="en-US" dirty="0"/>
          </a:p>
          <a:p>
            <a:r>
              <a:rPr lang="nl-NL" dirty="0"/>
              <a:t>Zowel uitkomsten van de onderzoeken als aanpalende ontwikkelingen gaan van belang zijn:</a:t>
            </a:r>
          </a:p>
          <a:p>
            <a:pPr lvl="1"/>
            <a:r>
              <a:rPr lang="nl-NL" dirty="0"/>
              <a:t>Wat komt er in de brandstofvisie</a:t>
            </a:r>
          </a:p>
          <a:p>
            <a:pPr lvl="1"/>
            <a:r>
              <a:rPr lang="nl-NL" dirty="0"/>
              <a:t>Wat gaat er gebeuren met de maut</a:t>
            </a:r>
          </a:p>
          <a:p>
            <a:pPr lvl="1"/>
            <a:r>
              <a:rPr lang="nl-NL" dirty="0"/>
              <a:t>Wat gaat er (op rijksgrondgebied) gebeuren met tankstations en de benzinewet en het voorzieningenbeleid</a:t>
            </a:r>
          </a:p>
          <a:p>
            <a:pPr lvl="1"/>
            <a:r>
              <a:rPr lang="nl-NL" dirty="0"/>
              <a:t>Hoe gaat de markt voor voertuigen zich ontwikkelen</a:t>
            </a:r>
          </a:p>
          <a:p>
            <a:pPr lvl="1"/>
            <a:r>
              <a:rPr lang="nl-NL" dirty="0"/>
              <a:t>….</a:t>
            </a:r>
          </a:p>
          <a:p>
            <a:r>
              <a:rPr lang="nl-NL" dirty="0"/>
              <a:t>Nu kennis uitwisselen en informatie delen.</a:t>
            </a:r>
          </a:p>
          <a:p>
            <a:r>
              <a:rPr lang="nl-NL" dirty="0"/>
              <a:t>Zoeken naar welke rol de provincies willen spelen</a:t>
            </a:r>
          </a:p>
        </p:txBody>
      </p:sp>
    </p:spTree>
    <p:extLst>
      <p:ext uri="{BB962C8B-B14F-4D97-AF65-F5344CB8AC3E}">
        <p14:creationId xmlns:p14="http://schemas.microsoft.com/office/powerpoint/2010/main" val="10055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corridors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00000"/>
      </a:hlink>
      <a:folHlink>
        <a:srgbClr val="96A9A9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" id="{0AB1111C-5576-4A0D-82D7-8CFC4B2B3C45}" vid="{C09E6DEF-B3DD-441E-8020-92C811A62E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Topcorridors</Template>
  <TotalTime>0</TotalTime>
  <Words>462</Words>
  <Application>Microsoft Office PowerPoint</Application>
  <PresentationFormat>Breedbeeld</PresentationFormat>
  <Paragraphs>89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Topcorridors</vt:lpstr>
      <vt:lpstr>Clean Energy Hubs</vt:lpstr>
      <vt:lpstr>Kern elementen</vt:lpstr>
      <vt:lpstr>Eerste inzichten pilotlocaties</vt:lpstr>
      <vt:lpstr>Eerste inzichten pilotlocaties</vt:lpstr>
      <vt:lpstr>Onderzoek vervoersbewegingen</vt:lpstr>
      <vt:lpstr>Hoe gaan we verder?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Energy Hubs</dc:title>
  <dc:creator>Esther Knabben</dc:creator>
  <cp:lastModifiedBy>Voll, M.A.S. (Margaret) - BSK</cp:lastModifiedBy>
  <cp:revision>6</cp:revision>
  <dcterms:created xsi:type="dcterms:W3CDTF">2019-09-24T06:55:18Z</dcterms:created>
  <dcterms:modified xsi:type="dcterms:W3CDTF">2019-10-02T11:40:07Z</dcterms:modified>
</cp:coreProperties>
</file>